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
  </p:handoutMasterIdLst>
  <p:sldIdLst>
    <p:sldId id="269" r:id="rId3"/>
    <p:sldId id="270" r:id="rId5"/>
  </p:sldIdLst>
  <p:sldSz cx="21239480" cy="179997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X230" initials="X" lastIdx="1" clrIdx="0"/>
  <p:cmAuthor id="0" name="李亚勇" initials="xb21cn" lastIdx="4" clrIdx="0"/>
  <p:cmAuthor id="1" name="微软用户" initials="微" lastIdx="1" clrIdx="0"/>
  <p:cmAuthor id="8" name="刘建华" initials="刘" lastIdx="1" clrIdx="0"/>
  <p:cmAuthor id="2" name="周毅" initials="周" lastIdx="23" clrIdx="1"/>
  <p:cmAuthor id="3" name="Zhao Libo" initials="Z" lastIdx="6" clrIdx="2"/>
  <p:cmAuthor id="4" name="中建五局工业设备安装有限公司北京国贸三期B项目部" initials="中" lastIdx="0" clrIdx="3"/>
  <p:cmAuthor id="5" name="刘钊" initials="刘" lastIdx="2" clrIdx="4"/>
  <p:cmAuthor id="6" name="刘骁" initials="刘" lastIdx="4" clrIdx="5"/>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0CECE"/>
    <a:srgbClr val="AFABAB"/>
    <a:srgbClr val="99FAFB"/>
    <a:srgbClr val="65F7F9"/>
    <a:srgbClr val="6D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33" d="100"/>
          <a:sy n="33" d="100"/>
        </p:scale>
        <p:origin x="147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commentAuthors" Target="commentAuthor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608216" y="1143000"/>
            <a:ext cx="3641568"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031875" y="1243013"/>
            <a:ext cx="4743450"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93000" y="2945889"/>
            <a:ext cx="18054001" cy="6266782"/>
          </a:xfrm>
        </p:spPr>
        <p:txBody>
          <a:bodyPr anchor="b"/>
          <a:lstStyle>
            <a:lvl1pPr algn="ctr">
              <a:defRPr sz="13935"/>
            </a:lvl1pPr>
          </a:lstStyle>
          <a:p>
            <a:r>
              <a:rPr lang="zh-CN" altLang="en-US"/>
              <a:t>单击此处编辑母版标题样式</a:t>
            </a:r>
            <a:endParaRPr lang="en-US" dirty="0"/>
          </a:p>
        </p:txBody>
      </p:sp>
      <p:sp>
        <p:nvSpPr>
          <p:cNvPr id="3" name="Subtitle 2"/>
          <p:cNvSpPr>
            <a:spLocks noGrp="1"/>
          </p:cNvSpPr>
          <p:nvPr>
            <p:ph type="subTitle" idx="1"/>
          </p:nvPr>
        </p:nvSpPr>
        <p:spPr>
          <a:xfrm>
            <a:off x="2655000" y="9454342"/>
            <a:ext cx="15930001" cy="4345912"/>
          </a:xfrm>
        </p:spPr>
        <p:txBody>
          <a:bodyPr/>
          <a:lstStyle>
            <a:lvl1pPr marL="0" indent="0" algn="ctr">
              <a:buNone/>
              <a:defRPr sz="5575"/>
            </a:lvl1pPr>
            <a:lvl2pPr marL="1061720" indent="0" algn="ctr">
              <a:buNone/>
              <a:defRPr sz="4645"/>
            </a:lvl2pPr>
            <a:lvl3pPr marL="2124075" indent="0" algn="ctr">
              <a:buNone/>
              <a:defRPr sz="4180"/>
            </a:lvl3pPr>
            <a:lvl4pPr marL="3185795" indent="0" algn="ctr">
              <a:buNone/>
              <a:defRPr sz="3715"/>
            </a:lvl4pPr>
            <a:lvl5pPr marL="4248150" indent="0" algn="ctr">
              <a:buNone/>
              <a:defRPr sz="3715"/>
            </a:lvl5pPr>
            <a:lvl6pPr marL="5309870" indent="0" algn="ctr">
              <a:buNone/>
              <a:defRPr sz="3715"/>
            </a:lvl6pPr>
            <a:lvl7pPr marL="6372225" indent="0" algn="ctr">
              <a:buNone/>
              <a:defRPr sz="3715"/>
            </a:lvl7pPr>
            <a:lvl8pPr marL="7433945" indent="0" algn="ctr">
              <a:buNone/>
              <a:defRPr sz="3715"/>
            </a:lvl8pPr>
            <a:lvl9pPr marL="8496300" indent="0" algn="ctr">
              <a:buNone/>
              <a:defRPr sz="371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99877" y="958351"/>
            <a:ext cx="4579875" cy="1525444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60251" y="958351"/>
            <a:ext cx="13474126" cy="1525444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9189" y="4487588"/>
            <a:ext cx="18319501" cy="7487637"/>
          </a:xfrm>
        </p:spPr>
        <p:txBody>
          <a:bodyPr anchor="b"/>
          <a:lstStyle>
            <a:lvl1pPr>
              <a:defRPr sz="13935"/>
            </a:lvl1pPr>
          </a:lstStyle>
          <a:p>
            <a:r>
              <a:rPr lang="zh-CN" altLang="en-US"/>
              <a:t>单击此处编辑母版标题样式</a:t>
            </a:r>
            <a:endParaRPr lang="en-US" dirty="0"/>
          </a:p>
        </p:txBody>
      </p:sp>
      <p:sp>
        <p:nvSpPr>
          <p:cNvPr id="3" name="Text Placeholder 2"/>
          <p:cNvSpPr>
            <a:spLocks noGrp="1"/>
          </p:cNvSpPr>
          <p:nvPr>
            <p:ph type="body" idx="1"/>
          </p:nvPr>
        </p:nvSpPr>
        <p:spPr>
          <a:xfrm>
            <a:off x="1449189" y="12046061"/>
            <a:ext cx="18319501" cy="3937571"/>
          </a:xfrm>
        </p:spPr>
        <p:txBody>
          <a:bodyPr/>
          <a:lstStyle>
            <a:lvl1pPr marL="0" indent="0">
              <a:buNone/>
              <a:defRPr sz="5575">
                <a:solidFill>
                  <a:schemeClr val="tx1"/>
                </a:solidFill>
              </a:defRPr>
            </a:lvl1pPr>
            <a:lvl2pPr marL="1061720" indent="0">
              <a:buNone/>
              <a:defRPr sz="4645">
                <a:solidFill>
                  <a:schemeClr val="tx1">
                    <a:tint val="75000"/>
                  </a:schemeClr>
                </a:solidFill>
              </a:defRPr>
            </a:lvl2pPr>
            <a:lvl3pPr marL="2124075" indent="0">
              <a:buNone/>
              <a:defRPr sz="4180">
                <a:solidFill>
                  <a:schemeClr val="tx1">
                    <a:tint val="75000"/>
                  </a:schemeClr>
                </a:solidFill>
              </a:defRPr>
            </a:lvl3pPr>
            <a:lvl4pPr marL="3185795" indent="0">
              <a:buNone/>
              <a:defRPr sz="3715">
                <a:solidFill>
                  <a:schemeClr val="tx1">
                    <a:tint val="75000"/>
                  </a:schemeClr>
                </a:solidFill>
              </a:defRPr>
            </a:lvl4pPr>
            <a:lvl5pPr marL="4248150" indent="0">
              <a:buNone/>
              <a:defRPr sz="3715">
                <a:solidFill>
                  <a:schemeClr val="tx1">
                    <a:tint val="75000"/>
                  </a:schemeClr>
                </a:solidFill>
              </a:defRPr>
            </a:lvl5pPr>
            <a:lvl6pPr marL="5309870" indent="0">
              <a:buNone/>
              <a:defRPr sz="3715">
                <a:solidFill>
                  <a:schemeClr val="tx1">
                    <a:tint val="75000"/>
                  </a:schemeClr>
                </a:solidFill>
              </a:defRPr>
            </a:lvl6pPr>
            <a:lvl7pPr marL="6372225" indent="0">
              <a:buNone/>
              <a:defRPr sz="3715">
                <a:solidFill>
                  <a:schemeClr val="tx1">
                    <a:tint val="75000"/>
                  </a:schemeClr>
                </a:solidFill>
              </a:defRPr>
            </a:lvl7pPr>
            <a:lvl8pPr marL="7433945" indent="0">
              <a:buNone/>
              <a:defRPr sz="3715">
                <a:solidFill>
                  <a:schemeClr val="tx1">
                    <a:tint val="75000"/>
                  </a:schemeClr>
                </a:solidFill>
              </a:defRPr>
            </a:lvl8pPr>
            <a:lvl9pPr marL="8496300" indent="0">
              <a:buNone/>
              <a:defRPr sz="371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60249"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0752751"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63016" y="958355"/>
            <a:ext cx="18319501" cy="347923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63019" y="4412583"/>
            <a:ext cx="8985514"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463019" y="6575121"/>
            <a:ext cx="8985514"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0752752" y="4412583"/>
            <a:ext cx="9029767"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0752752" y="6575121"/>
            <a:ext cx="9029767"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Content Placeholder 2"/>
          <p:cNvSpPr>
            <a:spLocks noGrp="1"/>
          </p:cNvSpPr>
          <p:nvPr>
            <p:ph idx="1"/>
          </p:nvPr>
        </p:nvSpPr>
        <p:spPr>
          <a:xfrm>
            <a:off x="9029767" y="2591718"/>
            <a:ext cx="10752751" cy="12791902"/>
          </a:xfrm>
        </p:spPr>
        <p:txBody>
          <a:bodyPr/>
          <a:lstStyle>
            <a:lvl1pPr>
              <a:defRPr sz="7435"/>
            </a:lvl1pPr>
            <a:lvl2pPr>
              <a:defRPr sz="6505"/>
            </a:lvl2pPr>
            <a:lvl3pPr>
              <a:defRPr sz="5575"/>
            </a:lvl3pPr>
            <a:lvl4pPr>
              <a:defRPr sz="4645"/>
            </a:lvl4pPr>
            <a:lvl5pPr>
              <a:defRPr sz="4645"/>
            </a:lvl5pPr>
            <a:lvl6pPr>
              <a:defRPr sz="4645"/>
            </a:lvl6pPr>
            <a:lvl7pPr>
              <a:defRPr sz="4645"/>
            </a:lvl7pPr>
            <a:lvl8pPr>
              <a:defRPr sz="4645"/>
            </a:lvl8pPr>
            <a:lvl9pPr>
              <a:defRPr sz="464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9029767" y="2591718"/>
            <a:ext cx="10752751" cy="12791902"/>
          </a:xfrm>
        </p:spPr>
        <p:txBody>
          <a:bodyPr anchor="t"/>
          <a:lstStyle>
            <a:lvl1pPr marL="0" indent="0">
              <a:buNone/>
              <a:defRPr sz="7435"/>
            </a:lvl1pPr>
            <a:lvl2pPr marL="1061720" indent="0">
              <a:buNone/>
              <a:defRPr sz="6505"/>
            </a:lvl2pPr>
            <a:lvl3pPr marL="2124075" indent="0">
              <a:buNone/>
              <a:defRPr sz="5575"/>
            </a:lvl3pPr>
            <a:lvl4pPr marL="3185795" indent="0">
              <a:buNone/>
              <a:defRPr sz="4645"/>
            </a:lvl4pPr>
            <a:lvl5pPr marL="4248150" indent="0">
              <a:buNone/>
              <a:defRPr sz="4645"/>
            </a:lvl5pPr>
            <a:lvl6pPr marL="5309870" indent="0">
              <a:buNone/>
              <a:defRPr sz="4645"/>
            </a:lvl6pPr>
            <a:lvl7pPr marL="6372225" indent="0">
              <a:buNone/>
              <a:defRPr sz="4645"/>
            </a:lvl7pPr>
            <a:lvl8pPr marL="7433945" indent="0">
              <a:buNone/>
              <a:defRPr sz="4645"/>
            </a:lvl8pPr>
            <a:lvl9pPr marL="8496300" indent="0">
              <a:buNone/>
              <a:defRPr sz="4645"/>
            </a:lvl9pPr>
          </a:lstStyle>
          <a:p>
            <a:r>
              <a:rPr lang="zh-CN" altLang="en-US"/>
              <a:t>单击图标添加图片</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250" y="958355"/>
            <a:ext cx="18319501" cy="347923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60250" y="4791754"/>
            <a:ext cx="18319501" cy="1142104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460249" y="16683644"/>
            <a:ext cx="4779000" cy="958351"/>
          </a:xfrm>
          <a:prstGeom prst="rect">
            <a:avLst/>
          </a:prstGeom>
        </p:spPr>
        <p:txBody>
          <a:bodyPr vert="horz" lIns="91440" tIns="45720" rIns="91440" bIns="45720" rtlCol="0" anchor="ctr"/>
          <a:lstStyle>
            <a:lvl1pPr algn="l">
              <a:defRPr sz="2785">
                <a:solidFill>
                  <a:schemeClr val="tx1">
                    <a:tint val="75000"/>
                  </a:schemeClr>
                </a:solidFill>
              </a:defRPr>
            </a:lvl1p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3"/>
          </p:nvPr>
        </p:nvSpPr>
        <p:spPr>
          <a:xfrm>
            <a:off x="7035751" y="16683644"/>
            <a:ext cx="7168500" cy="958351"/>
          </a:xfrm>
          <a:prstGeom prst="rect">
            <a:avLst/>
          </a:prstGeom>
        </p:spPr>
        <p:txBody>
          <a:bodyPr vert="horz" lIns="91440" tIns="45720" rIns="91440" bIns="45720" rtlCol="0" anchor="ctr"/>
          <a:lstStyle>
            <a:lvl1pPr algn="ctr">
              <a:defRPr sz="278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5000751" y="16683644"/>
            <a:ext cx="4779000" cy="958351"/>
          </a:xfrm>
          <a:prstGeom prst="rect">
            <a:avLst/>
          </a:prstGeom>
        </p:spPr>
        <p:txBody>
          <a:bodyPr vert="horz" lIns="91440" tIns="45720" rIns="91440" bIns="45720" rtlCol="0" anchor="ctr"/>
          <a:lstStyle>
            <a:lvl1pPr algn="r">
              <a:defRPr sz="2785">
                <a:solidFill>
                  <a:schemeClr val="tx1">
                    <a:tint val="75000"/>
                  </a:schemeClr>
                </a:solidFill>
              </a:defRPr>
            </a:lvl1pPr>
          </a:lstStyle>
          <a:p>
            <a:fld id="{1F7D8DF5-9D55-434D-9C3F-52778FE1332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2124075" rtl="0" eaLnBrk="1" latinLnBrk="0" hangingPunct="1">
        <a:lnSpc>
          <a:spcPct val="90000"/>
        </a:lnSpc>
        <a:spcBef>
          <a:spcPct val="0"/>
        </a:spcBef>
        <a:buNone/>
        <a:defRPr sz="10220" kern="1200">
          <a:solidFill>
            <a:schemeClr val="tx1"/>
          </a:solidFill>
          <a:latin typeface="+mj-lt"/>
          <a:ea typeface="+mj-ea"/>
          <a:cs typeface="+mj-cs"/>
        </a:defRPr>
      </a:lvl1pPr>
    </p:titleStyle>
    <p:bodyStyle>
      <a:lvl1pPr marL="530860" indent="-530860" algn="l" defTabSz="2124075" rtl="0" eaLnBrk="1" latinLnBrk="0" hangingPunct="1">
        <a:lnSpc>
          <a:spcPct val="90000"/>
        </a:lnSpc>
        <a:spcBef>
          <a:spcPts val="2325"/>
        </a:spcBef>
        <a:buFont typeface="Arial" panose="020B0604020202020204" pitchFamily="34" charset="0"/>
        <a:buChar char="•"/>
        <a:defRPr sz="6505" kern="1200">
          <a:solidFill>
            <a:schemeClr val="tx1"/>
          </a:solidFill>
          <a:latin typeface="+mn-lt"/>
          <a:ea typeface="+mn-ea"/>
          <a:cs typeface="+mn-cs"/>
        </a:defRPr>
      </a:lvl1pPr>
      <a:lvl2pPr marL="1593215" indent="-530860" algn="l" defTabSz="2124075" rtl="0" eaLnBrk="1" latinLnBrk="0" hangingPunct="1">
        <a:lnSpc>
          <a:spcPct val="90000"/>
        </a:lnSpc>
        <a:spcBef>
          <a:spcPts val="1160"/>
        </a:spcBef>
        <a:buFont typeface="Arial" panose="020B0604020202020204" pitchFamily="34" charset="0"/>
        <a:buChar char="•"/>
        <a:defRPr sz="5575" kern="1200">
          <a:solidFill>
            <a:schemeClr val="tx1"/>
          </a:solidFill>
          <a:latin typeface="+mn-lt"/>
          <a:ea typeface="+mn-ea"/>
          <a:cs typeface="+mn-cs"/>
        </a:defRPr>
      </a:lvl2pPr>
      <a:lvl3pPr marL="2654935" indent="-530860" algn="l" defTabSz="2124075" rtl="0" eaLnBrk="1" latinLnBrk="0" hangingPunct="1">
        <a:lnSpc>
          <a:spcPct val="90000"/>
        </a:lnSpc>
        <a:spcBef>
          <a:spcPts val="1160"/>
        </a:spcBef>
        <a:buFont typeface="Arial" panose="020B0604020202020204" pitchFamily="34" charset="0"/>
        <a:buChar char="•"/>
        <a:defRPr sz="4645" kern="1200">
          <a:solidFill>
            <a:schemeClr val="tx1"/>
          </a:solidFill>
          <a:latin typeface="+mn-lt"/>
          <a:ea typeface="+mn-ea"/>
          <a:cs typeface="+mn-cs"/>
        </a:defRPr>
      </a:lvl3pPr>
      <a:lvl4pPr marL="371729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4pPr>
      <a:lvl5pPr marL="477901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5pPr>
      <a:lvl6pPr marL="584136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6pPr>
      <a:lvl7pPr marL="690308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7pPr>
      <a:lvl8pPr marL="796544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8pPr>
      <a:lvl9pPr marL="902652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9pPr>
    </p:bodyStyle>
    <p:otherStyle>
      <a:defPPr>
        <a:defRPr lang="en-US"/>
      </a:defPPr>
      <a:lvl1pPr marL="0" algn="l" defTabSz="2124075" rtl="0" eaLnBrk="1" latinLnBrk="0" hangingPunct="1">
        <a:defRPr sz="4180" kern="1200">
          <a:solidFill>
            <a:schemeClr val="tx1"/>
          </a:solidFill>
          <a:latin typeface="+mn-lt"/>
          <a:ea typeface="+mn-ea"/>
          <a:cs typeface="+mn-cs"/>
        </a:defRPr>
      </a:lvl1pPr>
      <a:lvl2pPr marL="1061720" algn="l" defTabSz="2124075" rtl="0" eaLnBrk="1" latinLnBrk="0" hangingPunct="1">
        <a:defRPr sz="4180" kern="1200">
          <a:solidFill>
            <a:schemeClr val="tx1"/>
          </a:solidFill>
          <a:latin typeface="+mn-lt"/>
          <a:ea typeface="+mn-ea"/>
          <a:cs typeface="+mn-cs"/>
        </a:defRPr>
      </a:lvl2pPr>
      <a:lvl3pPr marL="2124075" algn="l" defTabSz="2124075" rtl="0" eaLnBrk="1" latinLnBrk="0" hangingPunct="1">
        <a:defRPr sz="4180" kern="1200">
          <a:solidFill>
            <a:schemeClr val="tx1"/>
          </a:solidFill>
          <a:latin typeface="+mn-lt"/>
          <a:ea typeface="+mn-ea"/>
          <a:cs typeface="+mn-cs"/>
        </a:defRPr>
      </a:lvl3pPr>
      <a:lvl4pPr marL="3185795" algn="l" defTabSz="2124075" rtl="0" eaLnBrk="1" latinLnBrk="0" hangingPunct="1">
        <a:defRPr sz="4180" kern="1200">
          <a:solidFill>
            <a:schemeClr val="tx1"/>
          </a:solidFill>
          <a:latin typeface="+mn-lt"/>
          <a:ea typeface="+mn-ea"/>
          <a:cs typeface="+mn-cs"/>
        </a:defRPr>
      </a:lvl4pPr>
      <a:lvl5pPr marL="4248150" algn="l" defTabSz="2124075" rtl="0" eaLnBrk="1" latinLnBrk="0" hangingPunct="1">
        <a:defRPr sz="4180" kern="1200">
          <a:solidFill>
            <a:schemeClr val="tx1"/>
          </a:solidFill>
          <a:latin typeface="+mn-lt"/>
          <a:ea typeface="+mn-ea"/>
          <a:cs typeface="+mn-cs"/>
        </a:defRPr>
      </a:lvl5pPr>
      <a:lvl6pPr marL="5309870" algn="l" defTabSz="2124075" rtl="0" eaLnBrk="1" latinLnBrk="0" hangingPunct="1">
        <a:defRPr sz="4180" kern="1200">
          <a:solidFill>
            <a:schemeClr val="tx1"/>
          </a:solidFill>
          <a:latin typeface="+mn-lt"/>
          <a:ea typeface="+mn-ea"/>
          <a:cs typeface="+mn-cs"/>
        </a:defRPr>
      </a:lvl6pPr>
      <a:lvl7pPr marL="6372225" algn="l" defTabSz="2124075" rtl="0" eaLnBrk="1" latinLnBrk="0" hangingPunct="1">
        <a:defRPr sz="4180" kern="1200">
          <a:solidFill>
            <a:schemeClr val="tx1"/>
          </a:solidFill>
          <a:latin typeface="+mn-lt"/>
          <a:ea typeface="+mn-ea"/>
          <a:cs typeface="+mn-cs"/>
        </a:defRPr>
      </a:lvl7pPr>
      <a:lvl8pPr marL="7433945" algn="l" defTabSz="2124075" rtl="0" eaLnBrk="1" latinLnBrk="0" hangingPunct="1">
        <a:defRPr sz="4180" kern="1200">
          <a:solidFill>
            <a:schemeClr val="tx1"/>
          </a:solidFill>
          <a:latin typeface="+mn-lt"/>
          <a:ea typeface="+mn-ea"/>
          <a:cs typeface="+mn-cs"/>
        </a:defRPr>
      </a:lvl8pPr>
      <a:lvl9pPr marL="8496300" algn="l" defTabSz="2124075" rtl="0" eaLnBrk="1" latinLnBrk="0" hangingPunct="1">
        <a:defRPr sz="41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5" Type="http://schemas.openxmlformats.org/officeDocument/2006/relationships/notesSlide" Target="../notesSlides/notesSlide1.xml"/><Relationship Id="rId14" Type="http://schemas.openxmlformats.org/officeDocument/2006/relationships/slideLayout" Target="../slideLayouts/slideLayout7.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直接连接符 22"/>
          <p:cNvCxnSpPr/>
          <p:nvPr/>
        </p:nvCxnSpPr>
        <p:spPr>
          <a:xfrm>
            <a:off x="12319582" y="2777938"/>
            <a:ext cx="88934" cy="901199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0" y="1620481"/>
            <a:ext cx="21240115" cy="826135"/>
          </a:xfrm>
          <a:prstGeom prst="rect">
            <a:avLst/>
          </a:prstGeom>
          <a:noFill/>
        </p:spPr>
        <p:txBody>
          <a:bodyPr wrap="square" rtlCol="0">
            <a:spAutoFit/>
          </a:bodyPr>
          <a:lstStyle/>
          <a:p>
            <a:r>
              <a:rPr lang="zh-CN" altLang="en-US" sz="2385" dirty="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385" dirty="0">
              <a:solidFill>
                <a:schemeClr val="tx1"/>
              </a:solidFill>
              <a:latin typeface="黑体" panose="02010609060101010101" pitchFamily="49" charset="-122"/>
              <a:ea typeface="黑体" panose="02010609060101010101" pitchFamily="49" charset="-122"/>
              <a:sym typeface="+mn-ea"/>
            </a:endParaRPr>
          </a:p>
          <a:p>
            <a:pPr algn="ctr"/>
            <a:r>
              <a:rPr lang="zh-CN" altLang="en-US" sz="2385" dirty="0">
                <a:solidFill>
                  <a:schemeClr val="tx1"/>
                </a:solidFill>
                <a:latin typeface="黑体" panose="02010609060101010101" pitchFamily="49" charset="-122"/>
                <a:ea typeface="黑体" panose="02010609060101010101" pitchFamily="49" charset="-122"/>
              </a:rPr>
              <a:t>（实行区域评估的带方案出让土地的社会投资房屋建筑项目）  总审批时限：</a:t>
            </a:r>
            <a:r>
              <a:rPr lang="en-US" altLang="zh-CN" sz="2385" dirty="0">
                <a:solidFill>
                  <a:schemeClr val="tx1"/>
                </a:solidFill>
                <a:latin typeface="黑体" panose="02010609060101010101" pitchFamily="49" charset="-122"/>
                <a:ea typeface="黑体" panose="02010609060101010101" pitchFamily="49" charset="-122"/>
              </a:rPr>
              <a:t>40 </a:t>
            </a:r>
            <a:r>
              <a:rPr lang="zh-CN" altLang="en-US" sz="2385" dirty="0">
                <a:solidFill>
                  <a:schemeClr val="tx1"/>
                </a:solidFill>
                <a:latin typeface="黑体" panose="02010609060101010101" pitchFamily="49" charset="-122"/>
                <a:ea typeface="黑体" panose="02010609060101010101" pitchFamily="49" charset="-122"/>
              </a:rPr>
              <a:t>个工作日</a:t>
            </a:r>
            <a:endParaRPr lang="zh-CN" altLang="en-US" sz="2385" dirty="0">
              <a:solidFill>
                <a:schemeClr val="tx1"/>
              </a:solidFill>
              <a:latin typeface="黑体" panose="02010609060101010101" pitchFamily="49" charset="-122"/>
              <a:ea typeface="黑体" panose="02010609060101010101" pitchFamily="49" charset="-122"/>
            </a:endParaRPr>
          </a:p>
        </p:txBody>
      </p:sp>
      <p:sp>
        <p:nvSpPr>
          <p:cNvPr id="3" name="五边形 2"/>
          <p:cNvSpPr/>
          <p:nvPr/>
        </p:nvSpPr>
        <p:spPr>
          <a:xfrm>
            <a:off x="1007920" y="2482752"/>
            <a:ext cx="3139185" cy="599202"/>
          </a:xfrm>
          <a:prstGeom prst="homePlate">
            <a:avLst/>
          </a:pr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a:solidFill>
                  <a:schemeClr val="tx1"/>
                </a:solidFill>
                <a:latin typeface="等线" panose="02010600030101010101" charset="-122"/>
                <a:ea typeface="等线" panose="02010600030101010101" charset="-122"/>
              </a:rPr>
              <a:t>项目策划生成</a:t>
            </a:r>
            <a:endParaRPr lang="zh-CN" altLang="en-US" sz="1755" b="1">
              <a:solidFill>
                <a:schemeClr val="tx1"/>
              </a:solidFill>
              <a:latin typeface="等线" panose="02010600030101010101" charset="-122"/>
              <a:ea typeface="等线" panose="02010600030101010101" charset="-122"/>
            </a:endParaRPr>
          </a:p>
        </p:txBody>
      </p:sp>
      <p:sp>
        <p:nvSpPr>
          <p:cNvPr id="7" name="任意多边形 6"/>
          <p:cNvSpPr/>
          <p:nvPr/>
        </p:nvSpPr>
        <p:spPr>
          <a:xfrm>
            <a:off x="12320212" y="2482752"/>
            <a:ext cx="4130705" cy="599202"/>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a:solidFill>
                  <a:schemeClr val="tx1"/>
                </a:solidFill>
                <a:latin typeface="等线" panose="02010600030101010101" charset="-122"/>
                <a:ea typeface="等线" panose="02010600030101010101" charset="-122"/>
                <a:cs typeface="等线" panose="02010600030101010101" charset="-122"/>
              </a:rPr>
              <a:t>  第三阶段（施工许可阶段）</a:t>
            </a:r>
            <a:endParaRPr lang="en-US" altLang="zh-CN" sz="1755" b="1" dirty="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5" b="1" dirty="0">
                <a:solidFill>
                  <a:schemeClr val="tx1"/>
                </a:solidFill>
                <a:latin typeface="等线" panose="02010600030101010101" charset="-122"/>
                <a:ea typeface="等线" panose="02010600030101010101" charset="-122"/>
                <a:cs typeface="等线" panose="02010600030101010101" charset="-122"/>
              </a:rPr>
              <a:t>阶段时限：</a:t>
            </a:r>
            <a:r>
              <a:rPr lang="en-US" altLang="zh-CN" sz="1755" b="1" dirty="0">
                <a:solidFill>
                  <a:schemeClr val="tx1"/>
                </a:solidFill>
                <a:latin typeface="等线" panose="02010600030101010101" charset="-122"/>
                <a:ea typeface="等线" panose="02010600030101010101" charset="-122"/>
                <a:cs typeface="等线" panose="02010600030101010101" charset="-122"/>
              </a:rPr>
              <a:t>23</a:t>
            </a:r>
            <a:r>
              <a:rPr lang="zh-CN" altLang="en-US" sz="1755" b="1" dirty="0">
                <a:solidFill>
                  <a:schemeClr val="tx1"/>
                </a:solidFill>
                <a:latin typeface="等线" panose="02010600030101010101" charset="-122"/>
                <a:ea typeface="等线" panose="02010600030101010101" charset="-122"/>
                <a:cs typeface="等线" panose="02010600030101010101" charset="-122"/>
              </a:rPr>
              <a:t>个工作日</a:t>
            </a:r>
            <a:endParaRPr lang="zh-CN" altLang="en-US" sz="1755" b="1" dirty="0">
              <a:solidFill>
                <a:schemeClr val="tx1"/>
              </a:solidFill>
              <a:latin typeface="等线" panose="02010600030101010101" charset="-122"/>
              <a:ea typeface="等线" panose="02010600030101010101" charset="-122"/>
              <a:cs typeface="等线" panose="02010600030101010101" charset="-122"/>
            </a:endParaRPr>
          </a:p>
        </p:txBody>
      </p:sp>
      <p:sp>
        <p:nvSpPr>
          <p:cNvPr id="8" name="任意多边形 7"/>
          <p:cNvSpPr/>
          <p:nvPr/>
        </p:nvSpPr>
        <p:spPr>
          <a:xfrm>
            <a:off x="16441666" y="2482732"/>
            <a:ext cx="3807475" cy="599351"/>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a:solidFill>
                  <a:schemeClr val="tx1"/>
                </a:solidFill>
              </a:rPr>
              <a:t>第四阶段（竣工验收阶段）</a:t>
            </a:r>
            <a:endParaRPr lang="zh-CN" altLang="en-US" sz="1755" b="1">
              <a:solidFill>
                <a:schemeClr val="tx1"/>
              </a:solidFill>
            </a:endParaRPr>
          </a:p>
        </p:txBody>
      </p:sp>
      <p:grpSp>
        <p:nvGrpSpPr>
          <p:cNvPr id="10" name="组合 21"/>
          <p:cNvGrpSpPr/>
          <p:nvPr>
            <p:custDataLst>
              <p:tags r:id="rId1"/>
            </p:custDataLst>
          </p:nvPr>
        </p:nvGrpSpPr>
        <p:grpSpPr>
          <a:xfrm>
            <a:off x="1008410" y="3608861"/>
            <a:ext cx="2975064" cy="836955"/>
            <a:chOff x="2826" y="3657"/>
            <a:chExt cx="4242" cy="1327"/>
          </a:xfrm>
        </p:grpSpPr>
        <p:sp>
          <p:nvSpPr>
            <p:cNvPr id="15" name="文本框 14"/>
            <p:cNvSpPr txBox="1"/>
            <p:nvPr/>
          </p:nvSpPr>
          <p:spPr>
            <a:xfrm>
              <a:off x="2826" y="3657"/>
              <a:ext cx="4242" cy="1327"/>
            </a:xfrm>
            <a:prstGeom prst="rect">
              <a:avLst/>
            </a:prstGeom>
            <a:noFill/>
            <a:ln w="9525" cmpd="sng">
              <a:solidFill>
                <a:srgbClr val="000000"/>
              </a:solidFill>
              <a:prstDash val="solid"/>
            </a:ln>
          </p:spPr>
          <p:txBody>
            <a:bodyPr wrap="square" bIns="0" rtlCol="0">
              <a:noAutofit/>
            </a:bodyPr>
            <a:lstStyle/>
            <a:p>
              <a:endParaRPr lang="zh-CN" altLang="en-US" sz="1190">
                <a:ln>
                  <a:noFill/>
                </a:ln>
                <a:solidFill>
                  <a:schemeClr val="tx1"/>
                </a:solidFill>
                <a:latin typeface="等线" panose="02010600030101010101" charset="-122"/>
                <a:ea typeface="等线" panose="02010600030101010101" charset="-122"/>
              </a:endParaRPr>
            </a:p>
          </p:txBody>
        </p:sp>
        <p:sp>
          <p:nvSpPr>
            <p:cNvPr id="11" name="文本框 10"/>
            <p:cNvSpPr txBox="1"/>
            <p:nvPr/>
          </p:nvSpPr>
          <p:spPr>
            <a:xfrm>
              <a:off x="2945" y="3813"/>
              <a:ext cx="4004" cy="1014"/>
            </a:xfrm>
            <a:prstGeom prst="rect">
              <a:avLst/>
            </a:prstGeom>
            <a:noFill/>
            <a:ln w="0" cmpd="sng">
              <a:solidFill>
                <a:srgbClr val="000000"/>
              </a:solidFill>
              <a:prstDash val="solid"/>
            </a:ln>
          </p:spPr>
          <p:txBody>
            <a:bodyPr wrap="square" rtlCol="0">
              <a:spAutoFit/>
            </a:bodyPr>
            <a:lstStyle/>
            <a:p>
              <a:r>
                <a:rPr lang="zh-CN" altLang="en-US" sz="1190" dirty="0">
                  <a:ln>
                    <a:noFill/>
                  </a:ln>
                  <a:solidFill>
                    <a:schemeClr val="tx1"/>
                  </a:solidFill>
                  <a:latin typeface="等线" panose="02010600030101010101" charset="-122"/>
                  <a:ea typeface="等线" panose="02010600030101010101" charset="-122"/>
                </a:rPr>
                <a:t>相关部门通过多规合一业务协同</a:t>
              </a:r>
              <a:r>
                <a:rPr lang="zh-CN" altLang="en-US" sz="1190" dirty="0">
                  <a:solidFill>
                    <a:schemeClr val="tx1"/>
                  </a:solidFill>
                  <a:latin typeface="等线" panose="02010600030101010101" charset="-122"/>
                  <a:ea typeface="等线" panose="02010600030101010101" charset="-122"/>
                </a:rPr>
                <a:t>提出工程建设设计方案，</a:t>
              </a:r>
              <a:r>
                <a:rPr lang="zh-CN" altLang="en-US" sz="1190" dirty="0">
                  <a:ln>
                    <a:noFill/>
                  </a:ln>
                  <a:solidFill>
                    <a:schemeClr val="tx1"/>
                  </a:solidFill>
                  <a:latin typeface="等线" panose="02010600030101010101" charset="-122"/>
                  <a:ea typeface="等线" panose="02010600030101010101" charset="-122"/>
                </a:rPr>
                <a:t>，以及需要开展的评估评价事项要求</a:t>
              </a:r>
              <a:endParaRPr lang="zh-CN" altLang="en-US" sz="1190" dirty="0">
                <a:ln>
                  <a:noFill/>
                </a:ln>
                <a:solidFill>
                  <a:schemeClr val="tx1"/>
                </a:solidFill>
                <a:latin typeface="等线" panose="02010600030101010101" charset="-122"/>
                <a:ea typeface="等线" panose="02010600030101010101" charset="-122"/>
              </a:endParaRPr>
            </a:p>
          </p:txBody>
        </p:sp>
      </p:grpSp>
      <p:grpSp>
        <p:nvGrpSpPr>
          <p:cNvPr id="13" name="组合 20"/>
          <p:cNvGrpSpPr/>
          <p:nvPr>
            <p:custDataLst>
              <p:tags r:id="rId2"/>
            </p:custDataLst>
          </p:nvPr>
        </p:nvGrpSpPr>
        <p:grpSpPr>
          <a:xfrm>
            <a:off x="4179259" y="2482732"/>
            <a:ext cx="16069882" cy="599351"/>
            <a:chOff x="6626" y="1572"/>
            <a:chExt cx="25478" cy="950"/>
          </a:xfrm>
        </p:grpSpPr>
        <p:sp>
          <p:nvSpPr>
            <p:cNvPr id="17" name="任意多边形 16"/>
            <p:cNvSpPr/>
            <p:nvPr/>
          </p:nvSpPr>
          <p:spPr>
            <a:xfrm>
              <a:off x="6626" y="1572"/>
              <a:ext cx="6561"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a:solidFill>
                    <a:schemeClr val="tx1"/>
                  </a:solidFill>
                  <a:latin typeface="等线" panose="02010600030101010101" charset="-122"/>
                  <a:ea typeface="等线" panose="02010600030101010101" charset="-122"/>
                  <a:cs typeface="等线" panose="02010600030101010101" charset="-122"/>
                </a:rPr>
                <a:t>  第一阶段（立项用地规划许可阶段）</a:t>
              </a:r>
              <a:endParaRPr lang="en-US" altLang="zh-CN" sz="1755" b="1" dirty="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5" b="1" dirty="0">
                  <a:solidFill>
                    <a:schemeClr val="tx1"/>
                  </a:solidFill>
                  <a:latin typeface="等线" panose="02010600030101010101" charset="-122"/>
                  <a:ea typeface="等线" panose="02010600030101010101" charset="-122"/>
                  <a:cs typeface="等线" panose="02010600030101010101" charset="-122"/>
                </a:rPr>
                <a:t>阶段时限：</a:t>
              </a:r>
              <a:r>
                <a:rPr lang="en-US" altLang="zh-CN" sz="1755" b="1" dirty="0">
                  <a:solidFill>
                    <a:schemeClr val="tx1"/>
                  </a:solidFill>
                  <a:latin typeface="等线" panose="02010600030101010101" charset="-122"/>
                  <a:ea typeface="等线" panose="02010600030101010101" charset="-122"/>
                  <a:cs typeface="等线" panose="02010600030101010101" charset="-122"/>
                </a:rPr>
                <a:t>6</a:t>
              </a:r>
              <a:r>
                <a:rPr lang="zh-CN" altLang="en-US" sz="1755" b="1" dirty="0">
                  <a:solidFill>
                    <a:schemeClr val="tx1"/>
                  </a:solidFill>
                  <a:latin typeface="等线" panose="02010600030101010101" charset="-122"/>
                  <a:ea typeface="等线" panose="02010600030101010101" charset="-122"/>
                  <a:cs typeface="等线" panose="02010600030101010101" charset="-122"/>
                </a:rPr>
                <a:t>个工作日</a:t>
              </a:r>
              <a:endParaRPr lang="zh-CN" altLang="en-US" sz="1755" b="1" dirty="0">
                <a:solidFill>
                  <a:schemeClr val="tx1"/>
                </a:solidFill>
                <a:latin typeface="等线" panose="02010600030101010101" charset="-122"/>
                <a:ea typeface="等线" panose="02010600030101010101" charset="-122"/>
                <a:cs typeface="等线" panose="02010600030101010101" charset="-122"/>
              </a:endParaRPr>
            </a:p>
          </p:txBody>
        </p:sp>
        <p:sp>
          <p:nvSpPr>
            <p:cNvPr id="18" name="任意多边形 17"/>
            <p:cNvSpPr/>
            <p:nvPr/>
          </p:nvSpPr>
          <p:spPr>
            <a:xfrm>
              <a:off x="13188" y="1572"/>
              <a:ext cx="6344"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a:solidFill>
                    <a:schemeClr val="tx1"/>
                  </a:solidFill>
                  <a:latin typeface="等线" panose="02010600030101010101" charset="-122"/>
                  <a:ea typeface="等线" panose="02010600030101010101" charset="-122"/>
                  <a:cs typeface="等线" panose="02010600030101010101" charset="-122"/>
                </a:rPr>
                <a:t>  第二阶段（工程建设许可阶段）</a:t>
              </a:r>
              <a:endParaRPr lang="en-US" altLang="zh-CN" sz="1755" b="1" dirty="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5" b="1" dirty="0">
                  <a:solidFill>
                    <a:schemeClr val="tx1"/>
                  </a:solidFill>
                  <a:latin typeface="等线" panose="02010600030101010101" charset="-122"/>
                  <a:ea typeface="等线" panose="02010600030101010101" charset="-122"/>
                  <a:cs typeface="等线" panose="02010600030101010101" charset="-122"/>
                </a:rPr>
                <a:t>阶段时限：</a:t>
              </a:r>
              <a:r>
                <a:rPr lang="en-US" altLang="zh-CN" sz="1755" b="1" dirty="0">
                  <a:solidFill>
                    <a:schemeClr val="tx1"/>
                  </a:solidFill>
                  <a:latin typeface="等线" panose="02010600030101010101" charset="-122"/>
                  <a:ea typeface="等线" panose="02010600030101010101" charset="-122"/>
                  <a:cs typeface="等线" panose="02010600030101010101" charset="-122"/>
                </a:rPr>
                <a:t>1</a:t>
              </a:r>
              <a:r>
                <a:rPr lang="zh-CN" altLang="en-US" sz="1755" b="1" dirty="0">
                  <a:solidFill>
                    <a:schemeClr val="tx1"/>
                  </a:solidFill>
                  <a:latin typeface="等线" panose="02010600030101010101" charset="-122"/>
                  <a:ea typeface="等线" panose="02010600030101010101" charset="-122"/>
                  <a:cs typeface="等线" panose="02010600030101010101" charset="-122"/>
                </a:rPr>
                <a:t>个工作日</a:t>
              </a:r>
              <a:endParaRPr lang="zh-CN" altLang="en-US" sz="1755" b="1" dirty="0">
                <a:solidFill>
                  <a:schemeClr val="tx1"/>
                </a:solidFill>
                <a:latin typeface="等线" panose="02010600030101010101" charset="-122"/>
                <a:ea typeface="等线" panose="02010600030101010101" charset="-122"/>
                <a:cs typeface="等线" panose="02010600030101010101" charset="-122"/>
              </a:endParaRPr>
            </a:p>
          </p:txBody>
        </p:sp>
        <p:sp>
          <p:nvSpPr>
            <p:cNvPr id="20" name="任意多边形 19"/>
            <p:cNvSpPr/>
            <p:nvPr/>
          </p:nvSpPr>
          <p:spPr>
            <a:xfrm>
              <a:off x="26067"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a:solidFill>
                    <a:schemeClr val="tx1"/>
                  </a:solidFill>
                  <a:latin typeface="等线" panose="02010600030101010101" charset="-122"/>
                  <a:ea typeface="等线" panose="02010600030101010101" charset="-122"/>
                  <a:cs typeface="等线" panose="02010600030101010101" charset="-122"/>
                </a:rPr>
                <a:t>      第四阶段（竣工验收阶段）</a:t>
              </a:r>
              <a:endParaRPr lang="en-US" altLang="zh-CN" sz="1755" b="1" dirty="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5" b="1" dirty="0">
                  <a:solidFill>
                    <a:schemeClr val="tx1"/>
                  </a:solidFill>
                  <a:latin typeface="等线" panose="02010600030101010101" charset="-122"/>
                  <a:ea typeface="等线" panose="02010600030101010101" charset="-122"/>
                  <a:cs typeface="等线" panose="02010600030101010101" charset="-122"/>
                </a:rPr>
                <a:t>阶段时限：</a:t>
              </a:r>
              <a:r>
                <a:rPr lang="en-US" altLang="zh-CN" sz="1755" b="1" dirty="0">
                  <a:solidFill>
                    <a:schemeClr val="tx1"/>
                  </a:solidFill>
                  <a:latin typeface="等线" panose="02010600030101010101" charset="-122"/>
                  <a:ea typeface="等线" panose="02010600030101010101" charset="-122"/>
                  <a:cs typeface="等线" panose="02010600030101010101" charset="-122"/>
                </a:rPr>
                <a:t>10</a:t>
              </a:r>
              <a:r>
                <a:rPr lang="zh-CN" altLang="en-US" sz="1755" b="1" dirty="0">
                  <a:solidFill>
                    <a:schemeClr val="tx1"/>
                  </a:solidFill>
                  <a:latin typeface="等线" panose="02010600030101010101" charset="-122"/>
                  <a:ea typeface="等线" panose="02010600030101010101" charset="-122"/>
                  <a:cs typeface="等线" panose="02010600030101010101" charset="-122"/>
                </a:rPr>
                <a:t>个工作日</a:t>
              </a:r>
              <a:endParaRPr lang="zh-CN" altLang="en-US" sz="1755" b="1" dirty="0">
                <a:solidFill>
                  <a:schemeClr val="tx1"/>
                </a:solidFill>
                <a:latin typeface="等线" panose="02010600030101010101" charset="-122"/>
                <a:ea typeface="等线" panose="02010600030101010101" charset="-122"/>
                <a:cs typeface="等线" panose="02010600030101010101" charset="-122"/>
              </a:endParaRPr>
            </a:p>
          </p:txBody>
        </p:sp>
      </p:grpSp>
      <p:sp>
        <p:nvSpPr>
          <p:cNvPr id="25" name="文本框 24"/>
          <p:cNvSpPr txBox="1"/>
          <p:nvPr/>
        </p:nvSpPr>
        <p:spPr>
          <a:xfrm>
            <a:off x="1007775" y="5399614"/>
            <a:ext cx="3013165" cy="1542461"/>
          </a:xfrm>
          <a:prstGeom prst="rect">
            <a:avLst/>
          </a:prstGeom>
          <a:noFill/>
          <a:ln w="9525" cmpd="sng">
            <a:solidFill>
              <a:srgbClr val="000000"/>
            </a:solidFill>
            <a:prstDash val="solid"/>
          </a:ln>
        </p:spPr>
        <p:txBody>
          <a:bodyPr wrap="square" bIns="0" rtlCol="0">
            <a:noAutofit/>
          </a:bodyPr>
          <a:lstStyle/>
          <a:p>
            <a:pPr>
              <a:lnSpc>
                <a:spcPts val="1600"/>
              </a:lnSpc>
            </a:pPr>
            <a:r>
              <a:rPr lang="zh-CN" altLang="en-US" sz="1190" dirty="0">
                <a:solidFill>
                  <a:schemeClr val="tx1"/>
                </a:solidFill>
                <a:latin typeface="等线" panose="02010600030101010101" charset="-122"/>
                <a:ea typeface="等线" panose="02010600030101010101" charset="-122"/>
              </a:rPr>
              <a:t>各类开发区、工业园区、新区等推行</a:t>
            </a:r>
            <a:r>
              <a:rPr lang="zh-CN" altLang="en-US" sz="1190" dirty="0">
                <a:ln>
                  <a:noFill/>
                </a:ln>
                <a:solidFill>
                  <a:schemeClr val="tx1"/>
                </a:solidFill>
                <a:latin typeface="等线" panose="02010600030101010101" charset="-122"/>
                <a:ea typeface="等线" panose="02010600030101010101" charset="-122"/>
              </a:rPr>
              <a:t>区域评估：</a:t>
            </a:r>
            <a:endParaRPr lang="zh-CN" altLang="en-US" sz="1190" dirty="0">
              <a:ln>
                <a:noFill/>
              </a:ln>
              <a:solidFill>
                <a:schemeClr val="tx1"/>
              </a:solidFill>
              <a:latin typeface="等线" panose="02010600030101010101" charset="-122"/>
              <a:ea typeface="等线" panose="02010600030101010101" charset="-122"/>
            </a:endParaRPr>
          </a:p>
          <a:p>
            <a:pPr>
              <a:lnSpc>
                <a:spcPts val="1600"/>
              </a:lnSpc>
            </a:pPr>
            <a:r>
              <a:rPr lang="zh-CN" altLang="en-US" sz="1190" dirty="0">
                <a:ln>
                  <a:noFill/>
                </a:ln>
                <a:solidFill>
                  <a:schemeClr val="tx1"/>
                </a:solidFill>
                <a:latin typeface="等线" panose="02010600030101010101" charset="-122"/>
                <a:ea typeface="等线" panose="02010600030101010101" charset="-122"/>
              </a:rPr>
              <a:t>地震安全性评估、压覆重要矿产资源评估、地质灾害危险性评估、环境影响评价、节能评价、水土保持方案、洪水影响评价、取水许可、航道通航条件影响评价、建设项目安全评价等</a:t>
            </a:r>
            <a:endParaRPr lang="zh-CN" altLang="en-US" sz="1190" dirty="0">
              <a:ln>
                <a:noFill/>
              </a:ln>
              <a:solidFill>
                <a:schemeClr val="tx1"/>
              </a:solidFill>
              <a:latin typeface="等线" panose="02010600030101010101" charset="-122"/>
              <a:ea typeface="等线" panose="02010600030101010101" charset="-122"/>
            </a:endParaRPr>
          </a:p>
        </p:txBody>
      </p:sp>
      <p:cxnSp>
        <p:nvCxnSpPr>
          <p:cNvPr id="27" name="直接箭头连接符 26"/>
          <p:cNvCxnSpPr>
            <a:stCxn id="25" idx="0"/>
            <a:endCxn id="15" idx="2"/>
          </p:cNvCxnSpPr>
          <p:nvPr>
            <p:custDataLst>
              <p:tags r:id="rId3"/>
            </p:custDataLst>
          </p:nvPr>
        </p:nvCxnSpPr>
        <p:spPr>
          <a:xfrm flipH="1" flipV="1">
            <a:off x="2496420" y="4446121"/>
            <a:ext cx="18416" cy="953799"/>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p:nvPr>
            <p:custDataLst>
              <p:tags r:id="rId4"/>
            </p:custDataLst>
          </p:nvPr>
        </p:nvCxnSpPr>
        <p:spPr>
          <a:xfrm>
            <a:off x="4054702" y="4027430"/>
            <a:ext cx="1172504" cy="564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文本框 49"/>
          <p:cNvSpPr txBox="1"/>
          <p:nvPr/>
        </p:nvSpPr>
        <p:spPr>
          <a:xfrm>
            <a:off x="9342803" y="3678280"/>
            <a:ext cx="2341633" cy="1206296"/>
          </a:xfrm>
          <a:prstGeom prst="rect">
            <a:avLst/>
          </a:prstGeom>
          <a:noFill/>
          <a:ln w="0" cmpd="sng">
            <a:solidFill>
              <a:srgbClr val="000000"/>
            </a:solidFill>
            <a:prstDash val="solid"/>
          </a:ln>
        </p:spPr>
        <p:txBody>
          <a:bodyPr wrap="square" bIns="0" rtlCol="0" anchor="ctr" anchorCtr="0">
            <a:noAutofit/>
          </a:bodyPr>
          <a:lstStyle/>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建设工程规划类许可证核发</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（含设计方案审查）</a:t>
            </a:r>
            <a:endParaRPr lang="en-US" altLang="zh-CN" sz="1190" dirty="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altLang="en-US" sz="1190" dirty="0">
                <a:solidFill>
                  <a:schemeClr val="tx1"/>
                </a:solidFill>
                <a:latin typeface="等线" panose="02010600030101010101" charset="-122"/>
                <a:ea typeface="等线" panose="02010600030101010101" charset="-122"/>
                <a:cs typeface="等线" panose="02010600030101010101" charset="-122"/>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rPr>
              <a:t>1</a:t>
            </a:r>
            <a:r>
              <a:rPr lang="zh-CN" altLang="en-US" sz="1190" dirty="0">
                <a:solidFill>
                  <a:schemeClr val="tx1"/>
                </a:solidFill>
                <a:latin typeface="等线" panose="02010600030101010101" charset="-122"/>
                <a:ea typeface="等线" panose="02010600030101010101" charset="-122"/>
                <a:cs typeface="等线" panose="02010600030101010101" charset="-122"/>
              </a:rPr>
              <a:t>个工作日，实行告知承诺制）</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endParaRPr>
          </a:p>
        </p:txBody>
      </p:sp>
      <p:sp>
        <p:nvSpPr>
          <p:cNvPr id="52" name="文本框 51"/>
          <p:cNvSpPr txBox="1"/>
          <p:nvPr/>
        </p:nvSpPr>
        <p:spPr>
          <a:xfrm>
            <a:off x="9200886" y="3518425"/>
            <a:ext cx="2625466" cy="1525757"/>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190">
              <a:ln>
                <a:noFill/>
              </a:ln>
              <a:solidFill>
                <a:schemeClr val="tx1"/>
              </a:solidFill>
              <a:latin typeface="等线" panose="02010600030101010101" charset="-122"/>
              <a:ea typeface="等线" panose="02010600030101010101" charset="-122"/>
            </a:endParaRPr>
          </a:p>
        </p:txBody>
      </p:sp>
      <p:cxnSp>
        <p:nvCxnSpPr>
          <p:cNvPr id="53" name="直接箭头连接符 52"/>
          <p:cNvCxnSpPr/>
          <p:nvPr>
            <p:custDataLst>
              <p:tags r:id="rId5"/>
            </p:custDataLst>
          </p:nvPr>
        </p:nvCxnSpPr>
        <p:spPr>
          <a:xfrm>
            <a:off x="8065549" y="4033072"/>
            <a:ext cx="1064379" cy="157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custDataLst>
              <p:tags r:id="rId6"/>
            </p:custDataLst>
          </p:nvPr>
        </p:nvCxnSpPr>
        <p:spPr>
          <a:xfrm>
            <a:off x="11897311" y="4033072"/>
            <a:ext cx="1135337" cy="157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文本框 58"/>
          <p:cNvSpPr txBox="1"/>
          <p:nvPr>
            <p:custDataLst>
              <p:tags r:id="rId7"/>
            </p:custDataLst>
          </p:nvPr>
        </p:nvSpPr>
        <p:spPr>
          <a:xfrm>
            <a:off x="13103607" y="3529776"/>
            <a:ext cx="2909301" cy="2181262"/>
          </a:xfrm>
          <a:prstGeom prst="rect">
            <a:avLst/>
          </a:prstGeom>
          <a:noFill/>
          <a:ln w="9525" cmpd="sng">
            <a:solidFill>
              <a:srgbClr val="000000"/>
            </a:solidFill>
            <a:prstDash val="solid"/>
          </a:ln>
        </p:spPr>
        <p:txBody>
          <a:bodyPr wrap="square" bIns="0" rtlCol="0">
            <a:noAutofit/>
          </a:bodyPr>
          <a:lstStyle/>
          <a:p>
            <a:endParaRPr lang="en-US" altLang="zh-CN" sz="1190">
              <a:ln>
                <a:noFill/>
              </a:ln>
              <a:solidFill>
                <a:schemeClr val="tx1"/>
              </a:solidFill>
            </a:endParaRPr>
          </a:p>
        </p:txBody>
      </p:sp>
      <p:sp>
        <p:nvSpPr>
          <p:cNvPr id="65" name="文本框 64"/>
          <p:cNvSpPr txBox="1"/>
          <p:nvPr/>
        </p:nvSpPr>
        <p:spPr>
          <a:xfrm>
            <a:off x="13245524" y="4529783"/>
            <a:ext cx="2625466" cy="1064378"/>
          </a:xfrm>
          <a:prstGeom prst="rect">
            <a:avLst/>
          </a:prstGeom>
          <a:noFill/>
          <a:ln w="0" cmpd="sng">
            <a:solidFill>
              <a:srgbClr val="000000"/>
            </a:solidFill>
            <a:prstDash val="solid"/>
          </a:ln>
        </p:spPr>
        <p:txBody>
          <a:bodyPr wrap="square" rtlCol="0" anchor="ctr" anchorCtr="0">
            <a:noAutofit/>
          </a:bodyPr>
          <a:lstStyle/>
          <a:p>
            <a:pPr algn="ctr">
              <a:lnSpc>
                <a:spcPts val="16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建设工程质量安全监督手续和人防工程质量监督手续并核发建筑工程施工许可证（审批时限：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72" name="文本框 71"/>
          <p:cNvSpPr txBox="1"/>
          <p:nvPr>
            <p:custDataLst>
              <p:tags r:id="rId8"/>
            </p:custDataLst>
          </p:nvPr>
        </p:nvSpPr>
        <p:spPr>
          <a:xfrm>
            <a:off x="17432079" y="3529777"/>
            <a:ext cx="2483550" cy="1780549"/>
          </a:xfrm>
          <a:prstGeom prst="rect">
            <a:avLst/>
          </a:prstGeom>
          <a:noFill/>
          <a:ln w="9525" cmpd="sng">
            <a:solidFill>
              <a:srgbClr val="000000"/>
            </a:solidFill>
            <a:prstDash val="solid"/>
          </a:ln>
        </p:spPr>
        <p:txBody>
          <a:bodyPr wrap="square" bIns="0" rtlCol="0">
            <a:noAutofit/>
          </a:bodyPr>
          <a:lstStyle/>
          <a:p>
            <a:endParaRPr lang="en-US" altLang="zh-CN" sz="1190">
              <a:ln>
                <a:noFill/>
              </a:ln>
              <a:solidFill>
                <a:schemeClr val="tx1"/>
              </a:solidFill>
            </a:endParaRPr>
          </a:p>
        </p:txBody>
      </p:sp>
      <p:sp>
        <p:nvSpPr>
          <p:cNvPr id="73" name="文本框 72"/>
          <p:cNvSpPr txBox="1"/>
          <p:nvPr/>
        </p:nvSpPr>
        <p:spPr>
          <a:xfrm>
            <a:off x="17503037" y="4529782"/>
            <a:ext cx="2341633" cy="709585"/>
          </a:xfrm>
          <a:prstGeom prst="rect">
            <a:avLst/>
          </a:prstGeom>
          <a:noFill/>
          <a:ln w="0" cmpd="sng">
            <a:solidFill>
              <a:srgbClr val="000000"/>
            </a:solidFill>
            <a:prstDash val="solid"/>
          </a:ln>
        </p:spPr>
        <p:txBody>
          <a:bodyPr wrap="square" rtlCol="0" anchor="ctr" anchorCtr="0">
            <a:noAutofit/>
          </a:bodyPr>
          <a:lstStyle/>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rPr>
              <a:t>建设工程竣工验收备案</a:t>
            </a:r>
            <a:endParaRPr lang="en-US" altLang="zh-CN" sz="1190" dirty="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2</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74" name="文本框 73"/>
          <p:cNvSpPr txBox="1"/>
          <p:nvPr/>
        </p:nvSpPr>
        <p:spPr>
          <a:xfrm>
            <a:off x="17503037" y="3631956"/>
            <a:ext cx="2341633" cy="826868"/>
          </a:xfrm>
          <a:prstGeom prst="rect">
            <a:avLst/>
          </a:prstGeom>
          <a:noFill/>
          <a:ln w="0" cmpd="sng">
            <a:solidFill>
              <a:srgbClr val="000000"/>
            </a:solidFill>
            <a:prstDash val="solid"/>
          </a:ln>
        </p:spPr>
        <p:txBody>
          <a:bodyPr wrap="square" rtlCol="0" anchor="ctr" anchorCtr="0">
            <a:noAutofit/>
          </a:bodyPr>
          <a:lstStyle/>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联合验收（自然资源、消防、人防、档案等）</a:t>
            </a:r>
            <a:endParaRPr lang="en-US" altLang="zh-CN" sz="1190" dirty="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8</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cxnSp>
        <p:nvCxnSpPr>
          <p:cNvPr id="75" name="直接箭头连接符 74"/>
          <p:cNvCxnSpPr/>
          <p:nvPr>
            <p:custDataLst>
              <p:tags r:id="rId9"/>
            </p:custDataLst>
          </p:nvPr>
        </p:nvCxnSpPr>
        <p:spPr>
          <a:xfrm>
            <a:off x="16083867" y="4033072"/>
            <a:ext cx="1277254" cy="157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文本框 53"/>
          <p:cNvSpPr txBox="1"/>
          <p:nvPr/>
        </p:nvSpPr>
        <p:spPr>
          <a:xfrm>
            <a:off x="12622907" y="6211169"/>
            <a:ext cx="1459909" cy="706141"/>
          </a:xfrm>
          <a:prstGeom prst="rect">
            <a:avLst/>
          </a:prstGeom>
          <a:noFill/>
          <a:ln w="9525" cmpd="sng">
            <a:solidFill>
              <a:srgbClr val="000000"/>
            </a:solidFill>
            <a:prstDash val="solid"/>
          </a:ln>
        </p:spPr>
        <p:txBody>
          <a:bodyPr wrap="square" bIns="0" rtlCol="0" anchor="ctr" anchorCtr="0">
            <a:noAutofit/>
          </a:bodyPr>
          <a:lstStyle/>
          <a:p>
            <a:pPr algn="ctr">
              <a:lnSpc>
                <a:spcPts val="2000"/>
              </a:lnSpc>
            </a:pPr>
            <a:r>
              <a:rPr lang="zh-CN" altLang="en-US" sz="1185" dirty="0">
                <a:ln>
                  <a:noFill/>
                </a:ln>
                <a:solidFill>
                  <a:schemeClr val="tx1"/>
                </a:solidFill>
                <a:sym typeface="+mn-ea"/>
              </a:rPr>
              <a:t>市政公用设施报装</a:t>
            </a:r>
            <a:endParaRPr lang="zh-CN" altLang="en-US" sz="1185" dirty="0">
              <a:ln>
                <a:noFill/>
              </a:ln>
              <a:solidFill>
                <a:schemeClr val="tx1"/>
              </a:solidFill>
              <a:sym typeface="+mn-ea"/>
            </a:endParaRPr>
          </a:p>
        </p:txBody>
      </p:sp>
      <p:cxnSp>
        <p:nvCxnSpPr>
          <p:cNvPr id="71" name="肘形连接符 70"/>
          <p:cNvCxnSpPr>
            <a:stCxn id="52" idx="2"/>
            <a:endCxn id="54" idx="1"/>
          </p:cNvCxnSpPr>
          <p:nvPr>
            <p:custDataLst>
              <p:tags r:id="rId10"/>
            </p:custDataLst>
          </p:nvPr>
        </p:nvCxnSpPr>
        <p:spPr>
          <a:xfrm rot="5400000" flipV="1">
            <a:off x="10808658" y="4749355"/>
            <a:ext cx="1520235" cy="2108898"/>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7" name="文本框 126"/>
          <p:cNvSpPr txBox="1"/>
          <p:nvPr/>
        </p:nvSpPr>
        <p:spPr>
          <a:xfrm>
            <a:off x="16674831" y="7311054"/>
            <a:ext cx="3600886" cy="4398138"/>
          </a:xfrm>
          <a:prstGeom prst="rect">
            <a:avLst/>
          </a:prstGeom>
          <a:noFill/>
          <a:ln w="9525" cmpd="sng">
            <a:noFill/>
            <a:prstDash val="solid"/>
          </a:ln>
        </p:spPr>
        <p:txBody>
          <a:bodyPr wrap="square" bIns="0" rtlCol="0" anchor="t" anchorCtr="0">
            <a:noAutofit/>
          </a:bodyPr>
          <a:lstStyle/>
          <a:p>
            <a:pPr algn="ctr">
              <a:buClrTx/>
              <a:buSzTx/>
              <a:buNone/>
            </a:pPr>
            <a:r>
              <a:rPr lang="zh-CN" altLang="en-US" sz="1390" b="1" dirty="0">
                <a:ln>
                  <a:noFill/>
                </a:ln>
                <a:solidFill>
                  <a:schemeClr val="tx1"/>
                </a:solidFill>
                <a:latin typeface="等线" panose="02010600030101010101" charset="-122"/>
                <a:ea typeface="等线" panose="02010600030101010101" charset="-122"/>
              </a:rPr>
              <a:t>第四阶段可并联或并行办理其他事项</a:t>
            </a:r>
            <a:endParaRPr lang="zh-CN" altLang="en-US" sz="1390" b="1" dirty="0">
              <a:ln>
                <a:noFill/>
              </a:ln>
              <a:solidFill>
                <a:schemeClr val="tx1"/>
              </a:solidFill>
              <a:latin typeface="等线" panose="02010600030101010101" charset="-122"/>
              <a:ea typeface="等线" panose="02010600030101010101" charset="-122"/>
            </a:endParaRPr>
          </a:p>
        </p:txBody>
      </p:sp>
      <p:sp>
        <p:nvSpPr>
          <p:cNvPr id="126" name="文本框 125"/>
          <p:cNvSpPr txBox="1"/>
          <p:nvPr/>
        </p:nvSpPr>
        <p:spPr>
          <a:xfrm>
            <a:off x="12581969" y="7311054"/>
            <a:ext cx="3732710" cy="4398138"/>
          </a:xfrm>
          <a:prstGeom prst="rect">
            <a:avLst/>
          </a:prstGeom>
          <a:noFill/>
          <a:ln w="9525" cmpd="sng">
            <a:noFill/>
            <a:prstDash val="solid"/>
          </a:ln>
        </p:spPr>
        <p:txBody>
          <a:bodyPr wrap="square" bIns="0" rtlCol="0" anchor="t" anchorCtr="0">
            <a:noAutofit/>
          </a:bodyPr>
          <a:lstStyle/>
          <a:p>
            <a:pPr algn="ctr">
              <a:buClrTx/>
              <a:buSzTx/>
              <a:buNone/>
            </a:pPr>
            <a:r>
              <a:rPr lang="zh-CN" altLang="en-US" sz="1390" b="1" dirty="0">
                <a:ln>
                  <a:noFill/>
                </a:ln>
                <a:solidFill>
                  <a:schemeClr val="tx1"/>
                </a:solidFill>
                <a:latin typeface="等线" panose="02010600030101010101" charset="-122"/>
                <a:ea typeface="等线" panose="02010600030101010101" charset="-122"/>
              </a:rPr>
              <a:t>第三阶段可并联或并行办理其他事项</a:t>
            </a:r>
            <a:endParaRPr lang="zh-CN" altLang="en-US" sz="1390" b="1" dirty="0">
              <a:ln>
                <a:noFill/>
              </a:ln>
              <a:solidFill>
                <a:schemeClr val="tx1"/>
              </a:solidFill>
              <a:latin typeface="等线" panose="02010600030101010101" charset="-122"/>
              <a:ea typeface="等线" panose="02010600030101010101" charset="-122"/>
            </a:endParaRPr>
          </a:p>
        </p:txBody>
      </p:sp>
      <p:sp>
        <p:nvSpPr>
          <p:cNvPr id="106" name="文本框 105"/>
          <p:cNvSpPr txBox="1"/>
          <p:nvPr/>
        </p:nvSpPr>
        <p:spPr>
          <a:xfrm>
            <a:off x="13245524" y="3688026"/>
            <a:ext cx="2625466" cy="661035"/>
          </a:xfrm>
          <a:prstGeom prst="rect">
            <a:avLst/>
          </a:prstGeom>
          <a:noFill/>
          <a:ln w="0" cmpd="sng">
            <a:solidFill>
              <a:srgbClr val="000000"/>
            </a:solidFill>
            <a:prstDash val="solid"/>
          </a:ln>
        </p:spPr>
        <p:txBody>
          <a:bodyPr wrap="square" bIns="0" rtlCol="0" anchor="ctr" anchorCtr="0">
            <a:spAutoFit/>
          </a:bodyPr>
          <a:lstStyle/>
          <a:p>
            <a:pPr algn="ctr">
              <a:lnSpc>
                <a:spcPts val="1600"/>
              </a:lnSpc>
              <a:buClrTx/>
              <a:buSzTx/>
              <a:buNone/>
            </a:pP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施工图设计文件审查</a:t>
            </a:r>
            <a:endParaRPr lang="zh-CN" sz="1190" dirty="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1600"/>
              </a:lnSpc>
              <a:buClrTx/>
              <a:buSzTx/>
              <a:buNone/>
            </a:pP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（多图联审，含消防、人防等）</a:t>
            </a:r>
            <a:endParaRPr lang="en-US" altLang="zh-CN" sz="1190" dirty="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16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13+5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07" name="文本框 106"/>
          <p:cNvSpPr txBox="1"/>
          <p:nvPr/>
        </p:nvSpPr>
        <p:spPr>
          <a:xfrm>
            <a:off x="12670273" y="7640930"/>
            <a:ext cx="3509428" cy="572080"/>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雷电防护装置设计审核（特定项目）</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buClrTx/>
              <a:buSzTx/>
              <a:buNone/>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7</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08" name="文本框 107"/>
          <p:cNvSpPr txBox="1"/>
          <p:nvPr/>
        </p:nvSpPr>
        <p:spPr>
          <a:xfrm>
            <a:off x="12670273" y="8284915"/>
            <a:ext cx="3509428" cy="572080"/>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rPr>
              <a:t>市政设施建设类审批</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09" name="文本框 108"/>
          <p:cNvSpPr txBox="1"/>
          <p:nvPr/>
        </p:nvSpPr>
        <p:spPr>
          <a:xfrm>
            <a:off x="12670904" y="8928899"/>
            <a:ext cx="3509428" cy="572080"/>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工程建设涉及城市绿地、树木审批</a:t>
            </a:r>
            <a:endParaRPr lang="zh-CN" sz="1190" dirty="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buClrTx/>
              <a:buSzTx/>
              <a:buNone/>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10" name="文本框 109"/>
          <p:cNvSpPr txBox="1"/>
          <p:nvPr/>
        </p:nvSpPr>
        <p:spPr>
          <a:xfrm>
            <a:off x="12693769" y="9578175"/>
            <a:ext cx="3509428" cy="608032"/>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因工程建设需要拆除、改动、迁移供水、排水与</a:t>
            </a:r>
            <a:endParaRPr lang="en-US" altLang="zh-CN" sz="1190" dirty="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buClrTx/>
              <a:buSzTx/>
              <a:buNone/>
            </a:pP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污水处理设施审核</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15" name="文本框 114"/>
          <p:cNvSpPr txBox="1"/>
          <p:nvPr/>
        </p:nvSpPr>
        <p:spPr>
          <a:xfrm>
            <a:off x="16746104" y="7640930"/>
            <a:ext cx="3385803" cy="715257"/>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rPr>
              <a:t>雷电防护装置竣工验收</a:t>
            </a:r>
            <a:r>
              <a:rPr lang="zh-CN" altLang="en-US" sz="1190" dirty="0">
                <a:solidFill>
                  <a:schemeClr val="tx1"/>
                </a:solidFill>
                <a:latin typeface="等线" panose="02010600030101010101" charset="-122"/>
                <a:ea typeface="等线" panose="02010600030101010101" charset="-122"/>
                <a:cs typeface="等线" panose="02010600030101010101" charset="-122"/>
              </a:rPr>
              <a:t>（特定项目）</a:t>
            </a:r>
            <a:endParaRPr lang="zh-CN" altLang="en-US" sz="1190" dirty="0">
              <a:solidFill>
                <a:schemeClr val="tx1"/>
              </a:solidFill>
              <a:latin typeface="等线" panose="02010600030101010101" charset="-122"/>
              <a:ea typeface="等线" panose="02010600030101010101" charset="-122"/>
              <a:cs typeface="等线" panose="02010600030101010101" charset="-122"/>
            </a:endParaRPr>
          </a:p>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16" name="文本框 115"/>
          <p:cNvSpPr txBox="1"/>
          <p:nvPr/>
        </p:nvSpPr>
        <p:spPr>
          <a:xfrm>
            <a:off x="16746104" y="10805345"/>
            <a:ext cx="3385803" cy="715257"/>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190" dirty="0">
                <a:ln>
                  <a:noFill/>
                </a:ln>
                <a:solidFill>
                  <a:schemeClr val="tx1"/>
                </a:solidFill>
                <a:latin typeface="等线" panose="02010600030101010101" charset="-122"/>
                <a:ea typeface="等线" panose="02010600030101010101" charset="-122"/>
              </a:rPr>
              <a:t>市政公用设施接入</a:t>
            </a:r>
            <a:endParaRPr lang="zh-CN" altLang="en-US" sz="1190" dirty="0">
              <a:ln>
                <a:noFill/>
              </a:ln>
              <a:solidFill>
                <a:schemeClr val="tx1"/>
              </a:solidFill>
              <a:latin typeface="等线" panose="02010600030101010101" charset="-122"/>
              <a:ea typeface="等线" panose="02010600030101010101" charset="-122"/>
            </a:endParaRPr>
          </a:p>
        </p:txBody>
      </p:sp>
      <p:sp>
        <p:nvSpPr>
          <p:cNvPr id="143" name="文本框 142"/>
          <p:cNvSpPr txBox="1"/>
          <p:nvPr/>
        </p:nvSpPr>
        <p:spPr>
          <a:xfrm>
            <a:off x="4097908" y="12121065"/>
            <a:ext cx="15892715" cy="2071345"/>
          </a:xfrm>
          <a:prstGeom prst="rect">
            <a:avLst/>
          </a:prstGeom>
          <a:noFill/>
          <a:ln w="9525" cmpd="sng">
            <a:noFill/>
            <a:prstDash val="solid"/>
          </a:ln>
        </p:spPr>
        <p:txBody>
          <a:bodyPr wrap="square" bIns="0" rtlCol="0">
            <a:noAutofit/>
          </a:bodyPr>
          <a:lstStyle/>
          <a:p>
            <a:pPr algn="ctr"/>
            <a:r>
              <a:rPr lang="zh-CN" sz="1390" b="1">
                <a:ln>
                  <a:noFill/>
                </a:ln>
                <a:solidFill>
                  <a:schemeClr val="tx1"/>
                </a:solidFill>
                <a:latin typeface="等线" panose="02010600030101010101" charset="-122"/>
                <a:ea typeface="等线" panose="02010600030101010101" charset="-122"/>
              </a:rPr>
              <a:t>第一、二、三阶段可并联或并行办理事项</a:t>
            </a:r>
            <a:endParaRPr lang="zh-CN" sz="1390" b="1">
              <a:ln>
                <a:noFill/>
              </a:ln>
              <a:solidFill>
                <a:schemeClr val="tx1"/>
              </a:solidFill>
              <a:latin typeface="等线" panose="02010600030101010101" charset="-122"/>
              <a:ea typeface="等线" panose="02010600030101010101" charset="-122"/>
            </a:endParaRPr>
          </a:p>
        </p:txBody>
      </p:sp>
      <p:sp>
        <p:nvSpPr>
          <p:cNvPr id="146" name="文本框 145"/>
          <p:cNvSpPr txBox="1"/>
          <p:nvPr/>
        </p:nvSpPr>
        <p:spPr>
          <a:xfrm>
            <a:off x="4442921" y="13434262"/>
            <a:ext cx="5102674" cy="544327"/>
          </a:xfrm>
          <a:prstGeom prst="rect">
            <a:avLst/>
          </a:prstGeom>
          <a:solidFill>
            <a:schemeClr val="bg1">
              <a:lumMod val="85000"/>
              <a:alpha val="50000"/>
            </a:schemeClr>
          </a:solidFill>
          <a:ln w="0" cmpd="sng">
            <a:solidFill>
              <a:srgbClr val="000000"/>
            </a:solidFill>
            <a:prstDash val="solid"/>
          </a:ln>
        </p:spPr>
        <p:txBody>
          <a:bodyPr wrap="square" bIns="0" rtlCol="0" anchor="ctr" anchorCtr="0">
            <a:noAutofit/>
          </a:bodyPr>
          <a:lstStyle/>
          <a:p>
            <a:pPr algn="ctr"/>
            <a:r>
              <a:rPr lang="zh-CN" sz="1190" dirty="0">
                <a:ln>
                  <a:noFill/>
                </a:ln>
                <a:solidFill>
                  <a:schemeClr val="tx1"/>
                </a:solidFill>
                <a:latin typeface="等线" panose="02010600030101010101" charset="-122"/>
                <a:ea typeface="等线" panose="02010600030101010101" charset="-122"/>
              </a:rPr>
              <a:t>建设项目环境影响评价审批</a:t>
            </a:r>
            <a:r>
              <a:rPr lang="zh-CN" altLang="en-US" sz="1190" dirty="0">
                <a:solidFill>
                  <a:schemeClr val="tx1"/>
                </a:solidFill>
                <a:latin typeface="等线" panose="02010600030101010101" charset="-122"/>
                <a:ea typeface="等线" panose="02010600030101010101" charset="-122"/>
                <a:sym typeface="+mn-ea"/>
              </a:rPr>
              <a:t>（审批时限：即办件，实行告知承诺制）</a:t>
            </a:r>
            <a:endParaRPr lang="zh-CN" altLang="en-US" sz="1190" dirty="0">
              <a:solidFill>
                <a:schemeClr val="tx1"/>
              </a:solidFill>
              <a:latin typeface="等线" panose="02010600030101010101" charset="-122"/>
              <a:ea typeface="等线" panose="02010600030101010101" charset="-122"/>
              <a:sym typeface="+mn-ea"/>
            </a:endParaRPr>
          </a:p>
        </p:txBody>
      </p:sp>
      <p:sp>
        <p:nvSpPr>
          <p:cNvPr id="150" name="文本框 149"/>
          <p:cNvSpPr txBox="1"/>
          <p:nvPr/>
        </p:nvSpPr>
        <p:spPr>
          <a:xfrm>
            <a:off x="9859072" y="13441832"/>
            <a:ext cx="4526178" cy="529190"/>
          </a:xfrm>
          <a:prstGeom prst="rect">
            <a:avLst/>
          </a:prstGeom>
          <a:solidFill>
            <a:schemeClr val="bg1">
              <a:lumMod val="85000"/>
              <a:alpha val="50000"/>
            </a:schemeClr>
          </a:solidFill>
          <a:ln w="0" cmpd="sng">
            <a:solidFill>
              <a:srgbClr val="000000"/>
            </a:solidFill>
            <a:prstDash val="solid"/>
          </a:ln>
        </p:spPr>
        <p:txBody>
          <a:bodyPr wrap="square" bIns="0" rtlCol="0" anchor="ctr" anchorCtr="0">
            <a:noAutofit/>
          </a:bodyPr>
          <a:lstStyle/>
          <a:p>
            <a:pPr algn="ctr"/>
            <a:r>
              <a:rPr lang="zh-CN" sz="1190" dirty="0">
                <a:ln>
                  <a:noFill/>
                </a:ln>
                <a:solidFill>
                  <a:schemeClr val="tx1"/>
                </a:solidFill>
                <a:latin typeface="等线" panose="02010600030101010101" charset="-122"/>
                <a:ea typeface="等线" panose="02010600030101010101" charset="-122"/>
              </a:rPr>
              <a:t>生产建设项目水土保持方案审批</a:t>
            </a:r>
            <a:endParaRPr lang="zh-CN" sz="1190" dirty="0">
              <a:ln>
                <a:noFill/>
              </a:ln>
              <a:solidFill>
                <a:schemeClr val="tx1"/>
              </a:solidFill>
              <a:latin typeface="等线" panose="02010600030101010101" charset="-122"/>
              <a:ea typeface="等线" panose="02010600030101010101" charset="-122"/>
            </a:endParaRPr>
          </a:p>
          <a:p>
            <a:pPr algn="ctr"/>
            <a:r>
              <a:rPr lang="zh-CN" altLang="en-US" sz="1190" dirty="0">
                <a:solidFill>
                  <a:schemeClr val="tx1"/>
                </a:solidFill>
                <a:latin typeface="等线" panose="02010600030101010101" charset="-122"/>
                <a:ea typeface="等线" panose="02010600030101010101" charset="-122"/>
                <a:sym typeface="+mn-ea"/>
              </a:rPr>
              <a:t>（审批</a:t>
            </a:r>
            <a:r>
              <a:rPr lang="zh-CN" altLang="en-US" sz="1190">
                <a:solidFill>
                  <a:schemeClr val="tx1"/>
                </a:solidFill>
                <a:latin typeface="等线" panose="02010600030101010101" charset="-122"/>
                <a:ea typeface="等线" panose="02010600030101010101" charset="-122"/>
                <a:sym typeface="+mn-ea"/>
              </a:rPr>
              <a:t>时限：即办件，实行告知承诺制）</a:t>
            </a:r>
            <a:endParaRPr lang="zh-CN" altLang="en-US" sz="1190" dirty="0">
              <a:solidFill>
                <a:schemeClr val="tx1"/>
              </a:solidFill>
              <a:latin typeface="等线" panose="02010600030101010101" charset="-122"/>
              <a:ea typeface="等线" panose="02010600030101010101" charset="-122"/>
              <a:sym typeface="+mn-ea"/>
            </a:endParaRPr>
          </a:p>
        </p:txBody>
      </p:sp>
      <p:sp>
        <p:nvSpPr>
          <p:cNvPr id="151" name="文本框 150"/>
          <p:cNvSpPr txBox="1"/>
          <p:nvPr/>
        </p:nvSpPr>
        <p:spPr>
          <a:xfrm>
            <a:off x="14891733" y="12691253"/>
            <a:ext cx="4526178" cy="550003"/>
          </a:xfrm>
          <a:prstGeom prst="rect">
            <a:avLst/>
          </a:prstGeom>
          <a:solidFill>
            <a:schemeClr val="bg1">
              <a:lumMod val="85000"/>
              <a:alpha val="50000"/>
            </a:schemeClr>
          </a:solidFill>
          <a:ln w="0" cmpd="sng">
            <a:solidFill>
              <a:srgbClr val="000000"/>
            </a:solidFill>
            <a:prstDash val="solid"/>
          </a:ln>
        </p:spPr>
        <p:txBody>
          <a:bodyPr wrap="square" bIns="0" rtlCol="0" anchor="ctr" anchorCtr="0">
            <a:noAutofit/>
          </a:bodyPr>
          <a:lstStyle/>
          <a:p>
            <a:pPr algn="ctr"/>
            <a:r>
              <a:rPr lang="zh-CN" altLang="en-US" sz="1190" dirty="0">
                <a:solidFill>
                  <a:schemeClr val="tx1"/>
                </a:solidFill>
                <a:latin typeface="等线" panose="02010600030101010101" charset="-122"/>
                <a:ea typeface="等线" panose="02010600030101010101" charset="-122"/>
                <a:sym typeface="+mn-ea"/>
              </a:rPr>
              <a:t>取水许可审批（审批时限：即办件，实行告知承诺制）</a:t>
            </a:r>
            <a:endParaRPr lang="zh-CN" altLang="en-US" sz="1190" dirty="0">
              <a:solidFill>
                <a:schemeClr val="tx1"/>
              </a:solidFill>
              <a:latin typeface="等线" panose="02010600030101010101" charset="-122"/>
              <a:ea typeface="等线" panose="02010600030101010101" charset="-122"/>
              <a:sym typeface="+mn-ea"/>
            </a:endParaRPr>
          </a:p>
        </p:txBody>
      </p:sp>
      <p:sp>
        <p:nvSpPr>
          <p:cNvPr id="154" name="文本框 153"/>
          <p:cNvSpPr txBox="1"/>
          <p:nvPr/>
        </p:nvSpPr>
        <p:spPr>
          <a:xfrm>
            <a:off x="1383209" y="14558238"/>
            <a:ext cx="18953689" cy="1585595"/>
          </a:xfrm>
          <a:prstGeom prst="rect">
            <a:avLst/>
          </a:prstGeom>
          <a:noFill/>
        </p:spPr>
        <p:txBody>
          <a:bodyPr wrap="square" rtlCol="0">
            <a:spAutoFit/>
          </a:bodyPr>
          <a:lstStyle/>
          <a:p>
            <a:r>
              <a:rPr lang="zh-CN" altLang="en-US" sz="1390" dirty="0">
                <a:solidFill>
                  <a:schemeClr val="tx1"/>
                </a:solidFill>
                <a:latin typeface="等线" panose="02010600030101010101" charset="-122"/>
                <a:ea typeface="等线" panose="02010600030101010101" charset="-122"/>
                <a:cs typeface="等线" panose="02010600030101010101" charset="-122"/>
              </a:rPr>
              <a:t>注：</a:t>
            </a:r>
            <a:r>
              <a:rPr lang="en-US" altLang="zh-CN" sz="1390" dirty="0">
                <a:solidFill>
                  <a:schemeClr val="tx1"/>
                </a:solidFill>
                <a:latin typeface="等线" panose="02010600030101010101" charset="-122"/>
                <a:ea typeface="等线" panose="02010600030101010101" charset="-122"/>
                <a:cs typeface="等线" panose="02010600030101010101" charset="-122"/>
              </a:rPr>
              <a:t>1</a:t>
            </a:r>
            <a:r>
              <a:rPr lang="zh-CN" altLang="en-US" sz="1390" dirty="0">
                <a:solidFill>
                  <a:schemeClr val="tx1"/>
                </a:solidFill>
                <a:latin typeface="等线" panose="02010600030101010101" charset="-122"/>
                <a:ea typeface="等线" panose="02010600030101010101" charset="-122"/>
                <a:cs typeface="等线" panose="02010600030101010101" charset="-122"/>
              </a:rPr>
              <a:t>、该类型不含风景名胜地区内建设活动、</a:t>
            </a:r>
            <a:r>
              <a:rPr lang="zh-CN" altLang="en-US" sz="1385" dirty="0">
                <a:solidFill>
                  <a:schemeClr val="tx1"/>
                </a:solidFill>
                <a:sym typeface="+mn-ea"/>
              </a:rPr>
              <a:t>涉及</a:t>
            </a:r>
            <a:r>
              <a:rPr lang="zh-CN" altLang="en-US" sz="1390" dirty="0">
                <a:solidFill>
                  <a:schemeClr val="tx1"/>
                </a:solidFill>
                <a:latin typeface="等线" panose="02010600030101010101" charset="-122"/>
                <a:ea typeface="等线" panose="02010600030101010101" charset="-122"/>
                <a:cs typeface="等线" panose="02010600030101010101" charset="-122"/>
                <a:sym typeface="+mn-ea"/>
              </a:rPr>
              <a:t>《建设工程消防设计审查验收管理暂行规定》（中华人民共和国住房和城乡建设部令第51号）第十七条规定情形的</a:t>
            </a:r>
            <a:r>
              <a:rPr lang="zh-CN" altLang="en-US" sz="1385" dirty="0">
                <a:solidFill>
                  <a:schemeClr val="tx1"/>
                </a:solidFill>
                <a:sym typeface="+mn-ea"/>
              </a:rPr>
              <a:t>工程建设项目。地质灾害危险性评估、地震安全性评价等强制性评估和中介事项，建设单位可根据工程项目实际情况，在相应阶段自行办理。</a:t>
            </a:r>
            <a:endParaRPr lang="zh-CN" altLang="en-US" sz="1390" dirty="0">
              <a:solidFill>
                <a:schemeClr val="tx1"/>
              </a:solidFill>
              <a:latin typeface="等线" panose="02010600030101010101" charset="-122"/>
              <a:ea typeface="等线" panose="02010600030101010101" charset="-122"/>
              <a:cs typeface="等线" panose="02010600030101010101" charset="-122"/>
            </a:endParaRPr>
          </a:p>
          <a:p>
            <a:r>
              <a:rPr lang="en-US" altLang="zh-CN" sz="1390" dirty="0">
                <a:solidFill>
                  <a:schemeClr val="tx1"/>
                </a:solidFill>
                <a:latin typeface="等线" panose="02010600030101010101" charset="-122"/>
                <a:ea typeface="等线" panose="02010600030101010101" charset="-122"/>
                <a:cs typeface="等线" panose="02010600030101010101" charset="-122"/>
              </a:rPr>
              <a:t>2</a:t>
            </a:r>
            <a:r>
              <a:rPr lang="zh-CN" altLang="en-US" sz="1390" dirty="0">
                <a:solidFill>
                  <a:schemeClr val="tx1"/>
                </a:solidFill>
                <a:latin typeface="等线" panose="02010600030101010101" charset="-122"/>
                <a:ea typeface="等线" panose="02010600030101010101" charset="-122"/>
                <a:cs typeface="等线" panose="02010600030101010101" charset="-122"/>
              </a:rPr>
              <a:t>、审批时限自受理之日起计算。行政审批、备案和依法由政府组织、委托或购买服务的技术审查、中介服务均计入相应审批事项的审批时限；市政公用服务报装办理时间计入审批总时限。</a:t>
            </a:r>
            <a:endParaRPr lang="zh-CN" altLang="en-US" sz="1390" dirty="0">
              <a:solidFill>
                <a:schemeClr val="tx1"/>
              </a:solidFill>
              <a:latin typeface="等线" panose="02010600030101010101" charset="-122"/>
              <a:ea typeface="等线" panose="02010600030101010101" charset="-122"/>
              <a:cs typeface="等线" panose="02010600030101010101" charset="-122"/>
            </a:endParaRPr>
          </a:p>
          <a:p>
            <a:r>
              <a:rPr lang="en-US" altLang="zh-CN" sz="1385" dirty="0">
                <a:solidFill>
                  <a:schemeClr val="tx1"/>
                </a:solidFill>
                <a:sym typeface="+mn-ea"/>
              </a:rPr>
              <a:t>3</a:t>
            </a:r>
            <a:r>
              <a:rPr lang="zh-CN" altLang="en-US" sz="1385" dirty="0">
                <a:solidFill>
                  <a:schemeClr val="tx1"/>
                </a:solidFill>
                <a:sym typeface="+mn-ea"/>
              </a:rPr>
              <a:t>、施工图审查、施工许可证分两阶段办理时，“±0.00以下”阶段施工图设计文件审查审批时限为8+2个工作日，核发建筑工程施工许可证审批时限为2个工作日；“±0.00以上”阶段施工图设计文件审查审批时限为10+5个工作日，核发建筑工程施工许可证审批时限为2个工作日。施工图审查、施工许可证分三阶段办理时，“基坑支护和土方开挖”阶段施工图设计文件审查审批时限为6+2个工作日，核发建筑工程施工许可证审批时限为2个工作日；“基础与地下室”阶段施工图设计文件审查审批时限为8+2个工作日，核发建筑工程施工许可证审批时限为2个工作日，“±0.00以上”阶段施工图设计文件审查审批时限为10+5个工作日，核发建筑工程施工许可证审批时限为2个工作日。</a:t>
            </a:r>
            <a:endParaRPr lang="zh-CN" altLang="en-US" sz="1385" dirty="0">
              <a:solidFill>
                <a:schemeClr val="tx1"/>
              </a:solidFill>
              <a:sym typeface="+mn-ea"/>
            </a:endParaRPr>
          </a:p>
          <a:p>
            <a:endParaRPr lang="zh-CN" altLang="en-US" sz="1385" strike="sngStrike" dirty="0">
              <a:ln>
                <a:noFill/>
              </a:ln>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5" name="文本框 4"/>
          <p:cNvSpPr txBox="1"/>
          <p:nvPr/>
        </p:nvSpPr>
        <p:spPr>
          <a:xfrm>
            <a:off x="16746104" y="8440076"/>
            <a:ext cx="3385803" cy="715257"/>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城镇排水与污水处理设施竣工验收备案</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buClrTx/>
              <a:buSzTx/>
              <a:buNone/>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2</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6" name="文本框 5"/>
          <p:cNvSpPr txBox="1"/>
          <p:nvPr/>
        </p:nvSpPr>
        <p:spPr>
          <a:xfrm>
            <a:off x="16746104" y="9258144"/>
            <a:ext cx="3385803" cy="715257"/>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燃气设施建设工程竣工验收备案</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buClrTx/>
              <a:buSzTx/>
              <a:buNone/>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2</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38" name="文本框 37"/>
          <p:cNvSpPr txBox="1"/>
          <p:nvPr/>
        </p:nvSpPr>
        <p:spPr>
          <a:xfrm>
            <a:off x="5277699" y="3531670"/>
            <a:ext cx="2645933" cy="1991533"/>
          </a:xfrm>
          <a:prstGeom prst="rect">
            <a:avLst/>
          </a:prstGeom>
          <a:noFill/>
          <a:ln w="9525" cmpd="sng">
            <a:solidFill>
              <a:srgbClr val="000000"/>
            </a:solidFill>
            <a:prstDash val="solid"/>
          </a:ln>
        </p:spPr>
        <p:txBody>
          <a:bodyPr wrap="square" bIns="0" rtlCol="0">
            <a:noAutofit/>
          </a:bodyPr>
          <a:lstStyle/>
          <a:p>
            <a:endParaRPr lang="en-US" altLang="zh-CN" sz="1190">
              <a:ln>
                <a:noFill/>
              </a:ln>
              <a:solidFill>
                <a:schemeClr val="tx1"/>
              </a:solidFill>
            </a:endParaRPr>
          </a:p>
        </p:txBody>
      </p:sp>
      <p:sp>
        <p:nvSpPr>
          <p:cNvPr id="12" name="文本框 11"/>
          <p:cNvSpPr txBox="1"/>
          <p:nvPr/>
        </p:nvSpPr>
        <p:spPr>
          <a:xfrm>
            <a:off x="5440082" y="4600741"/>
            <a:ext cx="2341633" cy="780544"/>
          </a:xfrm>
          <a:prstGeom prst="rect">
            <a:avLst/>
          </a:prstGeom>
          <a:noFill/>
          <a:ln w="0" cmpd="sng">
            <a:solidFill>
              <a:srgbClr val="000000"/>
            </a:solidFill>
            <a:prstDash val="solid"/>
          </a:ln>
        </p:spPr>
        <p:txBody>
          <a:bodyPr wrap="square" rtlCol="0" anchor="ctr" anchorCtr="0">
            <a:noAutofit/>
          </a:bodyPr>
          <a:lstStyle/>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建设用地规划许可证核发</a:t>
            </a:r>
            <a:endParaRPr lang="en-US" altLang="zh-CN" sz="1190" dirty="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1</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9" name="文本框 18"/>
          <p:cNvSpPr txBox="1"/>
          <p:nvPr/>
        </p:nvSpPr>
        <p:spPr>
          <a:xfrm>
            <a:off x="5440082" y="3678281"/>
            <a:ext cx="2341633" cy="780544"/>
          </a:xfrm>
          <a:prstGeom prst="rect">
            <a:avLst/>
          </a:prstGeom>
          <a:noFill/>
          <a:ln w="0" cmpd="sng">
            <a:solidFill>
              <a:srgbClr val="000000"/>
            </a:solidFill>
            <a:prstDash val="solid"/>
          </a:ln>
        </p:spPr>
        <p:txBody>
          <a:bodyPr wrap="square" rtlCol="0" anchor="ctr" anchorCtr="0">
            <a:noAutofit/>
          </a:bodyPr>
          <a:lstStyle/>
          <a:p>
            <a:pPr algn="ct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企业投资项目核准或备案</a:t>
            </a:r>
            <a:endParaRPr lang="en-US" altLang="zh-CN" sz="1190" dirty="0">
              <a:solidFill>
                <a:schemeClr val="tx1"/>
              </a:solidFill>
              <a:latin typeface="等线" panose="02010600030101010101" charset="-122"/>
              <a:ea typeface="等线" panose="02010600030101010101" charset="-122"/>
              <a:cs typeface="等线" panose="02010600030101010101" charset="-122"/>
              <a:sym typeface="+mn-ea"/>
            </a:endParaRPr>
          </a:p>
          <a:p>
            <a:pPr algn="ct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（审批时限：核准</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个工作日，备案</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1</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130" name="文本框 129"/>
          <p:cNvSpPr txBox="1"/>
          <p:nvPr/>
        </p:nvSpPr>
        <p:spPr>
          <a:xfrm>
            <a:off x="9859072" y="12691253"/>
            <a:ext cx="4526178" cy="549373"/>
          </a:xfrm>
          <a:prstGeom prst="rect">
            <a:avLst/>
          </a:prstGeom>
          <a:solidFill>
            <a:schemeClr val="bg1">
              <a:lumMod val="85000"/>
              <a:alpha val="50000"/>
            </a:schemeClr>
          </a:solidFill>
          <a:ln w="0" cmpd="sng">
            <a:solidFill>
              <a:srgbClr val="000000"/>
            </a:solidFill>
            <a:prstDash val="solid"/>
          </a:ln>
        </p:spPr>
        <p:txBody>
          <a:bodyPr wrap="square" bIns="0" rtlCol="0" anchor="ctr" anchorCtr="0">
            <a:noAutofit/>
          </a:bodyPr>
          <a:lstStyle/>
          <a:p>
            <a:pPr algn="ctr"/>
            <a:r>
              <a:rPr lang="zh-CN" sz="1190" dirty="0">
                <a:ln>
                  <a:noFill/>
                </a:ln>
                <a:solidFill>
                  <a:schemeClr val="tx1"/>
                </a:solidFill>
                <a:latin typeface="等线" panose="02010600030101010101" charset="-122"/>
                <a:ea typeface="等线" panose="02010600030101010101" charset="-122"/>
              </a:rPr>
              <a:t>洪水影响评价审批</a:t>
            </a:r>
            <a:r>
              <a:rPr lang="zh-CN" altLang="en-US" sz="1190" dirty="0">
                <a:solidFill>
                  <a:schemeClr val="tx1"/>
                </a:solidFill>
                <a:latin typeface="等线" panose="02010600030101010101" charset="-122"/>
                <a:ea typeface="等线" panose="02010600030101010101" charset="-122"/>
                <a:sym typeface="+mn-ea"/>
              </a:rPr>
              <a:t>（审批时限：即办件，实行告知承诺制）</a:t>
            </a:r>
            <a:endParaRPr lang="zh-CN" altLang="en-US" sz="1190" dirty="0">
              <a:solidFill>
                <a:schemeClr val="tx1"/>
              </a:solidFill>
              <a:latin typeface="等线" panose="02010600030101010101" charset="-122"/>
              <a:ea typeface="等线" panose="02010600030101010101" charset="-122"/>
              <a:sym typeface="+mn-ea"/>
            </a:endParaRPr>
          </a:p>
        </p:txBody>
      </p:sp>
      <p:sp>
        <p:nvSpPr>
          <p:cNvPr id="29" name="文本框 28"/>
          <p:cNvSpPr txBox="1"/>
          <p:nvPr/>
        </p:nvSpPr>
        <p:spPr>
          <a:xfrm>
            <a:off x="4541656" y="8929685"/>
            <a:ext cx="7778348" cy="1759003"/>
          </a:xfrm>
          <a:prstGeom prst="rect">
            <a:avLst/>
          </a:prstGeom>
          <a:noFill/>
          <a:ln w="9525" cmpd="sng">
            <a:noFill/>
            <a:prstDash val="solid"/>
          </a:ln>
        </p:spPr>
        <p:txBody>
          <a:bodyPr wrap="square" bIns="0" rtlCol="0">
            <a:noAutofit/>
          </a:bodyPr>
          <a:lstStyle/>
          <a:p>
            <a:pPr algn="ctr"/>
            <a:r>
              <a:rPr lang="zh-CN" sz="1390" b="1" dirty="0">
                <a:ln>
                  <a:noFill/>
                </a:ln>
                <a:solidFill>
                  <a:schemeClr val="tx1"/>
                </a:solidFill>
                <a:latin typeface="等线" panose="02010600030101010101" charset="-122"/>
                <a:ea typeface="等线" panose="02010600030101010101" charset="-122"/>
              </a:rPr>
              <a:t>第一、二阶段可并联或并行办理事项</a:t>
            </a:r>
            <a:endParaRPr lang="zh-CN" sz="1390" b="1" dirty="0">
              <a:ln>
                <a:noFill/>
              </a:ln>
              <a:solidFill>
                <a:schemeClr val="tx1"/>
              </a:solidFill>
              <a:latin typeface="等线" panose="02010600030101010101" charset="-122"/>
              <a:ea typeface="等线" panose="02010600030101010101" charset="-122"/>
            </a:endParaRPr>
          </a:p>
        </p:txBody>
      </p:sp>
      <p:sp>
        <p:nvSpPr>
          <p:cNvPr id="81" name="文本框 133"/>
          <p:cNvSpPr txBox="1"/>
          <p:nvPr/>
        </p:nvSpPr>
        <p:spPr>
          <a:xfrm>
            <a:off x="16746104" y="9973401"/>
            <a:ext cx="3385803" cy="715257"/>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ts val="2000"/>
              </a:lnSpc>
            </a:pPr>
            <a:r>
              <a:rPr lang="zh-CN" sz="1190" dirty="0">
                <a:ln>
                  <a:noFill/>
                </a:ln>
                <a:solidFill>
                  <a:schemeClr val="tx1"/>
                </a:solidFill>
                <a:latin typeface="等线" panose="02010600030101010101" charset="-122"/>
                <a:ea typeface="等线" panose="02010600030101010101" charset="-122"/>
                <a:cs typeface="等线" panose="02010600030101010101" charset="-122"/>
              </a:rPr>
              <a:t>涉及国家安全事项的建设项目审批</a:t>
            </a:r>
            <a:endParaRPr lang="zh-CN" sz="1190" dirty="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8</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84" name="文本框 67"/>
          <p:cNvSpPr txBox="1"/>
          <p:nvPr/>
        </p:nvSpPr>
        <p:spPr>
          <a:xfrm>
            <a:off x="8624828" y="7641231"/>
            <a:ext cx="3387826" cy="1014125"/>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ct val="150000"/>
              </a:lnSpc>
            </a:pPr>
            <a:r>
              <a:rPr lang="zh-CN" altLang="en-US" sz="1190" dirty="0">
                <a:solidFill>
                  <a:schemeClr val="tx1"/>
                </a:solidFill>
                <a:latin typeface="等线" panose="02010600030101010101" charset="-122"/>
                <a:ea typeface="等线" panose="02010600030101010101" charset="-122"/>
                <a:cs typeface="等线" panose="02010600030101010101" charset="-122"/>
              </a:rPr>
              <a:t>应建防空地下室的民用建筑项目报建审批</a:t>
            </a:r>
            <a:endParaRPr lang="zh-CN" altLang="en-US" sz="1190" dirty="0">
              <a:solidFill>
                <a:schemeClr val="tx1"/>
              </a:solidFill>
              <a:latin typeface="等线" panose="02010600030101010101" charset="-122"/>
              <a:ea typeface="等线" panose="02010600030101010101" charset="-122"/>
              <a:cs typeface="等线" panose="02010600030101010101" charset="-122"/>
            </a:endParaRPr>
          </a:p>
          <a:p>
            <a:pPr algn="ctr">
              <a:lnSpc>
                <a:spcPct val="150000"/>
              </a:lnSpc>
            </a:pPr>
            <a:r>
              <a:rPr lang="zh-CN" altLang="en-US" sz="1190" dirty="0">
                <a:solidFill>
                  <a:schemeClr val="tx1"/>
                </a:solidFill>
                <a:latin typeface="等线" panose="02010600030101010101" charset="-122"/>
                <a:ea typeface="等线" panose="02010600030101010101" charset="-122"/>
                <a:cs typeface="等线" panose="02010600030101010101" charset="-122"/>
              </a:rPr>
              <a:t>或防空地下室易地建设审批</a:t>
            </a:r>
            <a:endParaRPr lang="en-US" altLang="zh-CN" sz="1190" dirty="0">
              <a:solidFill>
                <a:schemeClr val="tx1"/>
              </a:solidFill>
              <a:latin typeface="等线" panose="02010600030101010101" charset="-122"/>
              <a:ea typeface="等线" panose="02010600030101010101" charset="-122"/>
              <a:cs typeface="等线" panose="02010600030101010101" charset="-122"/>
              <a:sym typeface="+mn-ea"/>
            </a:endParaRPr>
          </a:p>
          <a:p>
            <a:pPr algn="ctr">
              <a:lnSpc>
                <a:spcPct val="1500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85" name="文本框 136"/>
          <p:cNvSpPr txBox="1"/>
          <p:nvPr/>
        </p:nvSpPr>
        <p:spPr>
          <a:xfrm>
            <a:off x="4647911" y="9335349"/>
            <a:ext cx="7414330" cy="615600"/>
          </a:xfrm>
          <a:prstGeom prst="rect">
            <a:avLst/>
          </a:prstGeom>
          <a:solidFill>
            <a:schemeClr val="bg1">
              <a:lumMod val="95000"/>
              <a:alpha val="50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超限高层建筑工程抗震设防审批（审批时限：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13</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86" name="文本框 150"/>
          <p:cNvSpPr txBox="1"/>
          <p:nvPr/>
        </p:nvSpPr>
        <p:spPr>
          <a:xfrm>
            <a:off x="14891733" y="13461384"/>
            <a:ext cx="4526178" cy="509636"/>
          </a:xfrm>
          <a:prstGeom prst="rect">
            <a:avLst/>
          </a:prstGeom>
          <a:solidFill>
            <a:schemeClr val="bg1">
              <a:lumMod val="85000"/>
              <a:alpha val="50000"/>
            </a:schemeClr>
          </a:solidFill>
          <a:ln w="0" cmpd="sng">
            <a:solidFill>
              <a:srgbClr val="000000"/>
            </a:solidFill>
            <a:prstDash val="solid"/>
          </a:ln>
        </p:spPr>
        <p:txBody>
          <a:bodyPr wrap="square" bIns="0" rtlCol="0" anchor="ctr" anchorCtr="0">
            <a:noAutofit/>
          </a:bodyPr>
          <a:lstStyle/>
          <a:p>
            <a:pPr algn="ctr"/>
            <a:r>
              <a:rPr lang="zh-CN" altLang="en-US" sz="1190" dirty="0">
                <a:solidFill>
                  <a:schemeClr val="tx1"/>
                </a:solidFill>
                <a:latin typeface="等线" panose="02010600030101010101" charset="-122"/>
                <a:ea typeface="等线" panose="02010600030101010101" charset="-122"/>
                <a:sym typeface="+mn-ea"/>
              </a:rPr>
              <a:t>节能审查（审批时限：即办件，实行告知承诺制）</a:t>
            </a:r>
            <a:endParaRPr lang="zh-CN" altLang="en-US" sz="1190" dirty="0">
              <a:solidFill>
                <a:schemeClr val="tx1"/>
              </a:solidFill>
              <a:latin typeface="等线" panose="02010600030101010101" charset="-122"/>
              <a:ea typeface="等线" panose="02010600030101010101" charset="-122"/>
              <a:sym typeface="+mn-ea"/>
            </a:endParaRPr>
          </a:p>
        </p:txBody>
      </p:sp>
      <p:sp>
        <p:nvSpPr>
          <p:cNvPr id="64" name="文本框 3"/>
          <p:cNvSpPr txBox="1"/>
          <p:nvPr/>
        </p:nvSpPr>
        <p:spPr>
          <a:xfrm>
            <a:off x="4442921" y="12691883"/>
            <a:ext cx="5155655" cy="549373"/>
          </a:xfrm>
          <a:prstGeom prst="rect">
            <a:avLst/>
          </a:prstGeom>
          <a:solidFill>
            <a:schemeClr val="bg1">
              <a:lumMod val="85000"/>
              <a:alpha val="50000"/>
            </a:schemeClr>
          </a:solidFill>
          <a:ln w="0" cmpd="sng">
            <a:solidFill>
              <a:srgbClr val="000000"/>
            </a:solidFill>
            <a:prstDash val="solid"/>
          </a:ln>
        </p:spPr>
        <p:txBody>
          <a:bodyPr wrap="square" bIns="0" rtlCol="0" anchor="ctr" anchorCtr="0">
            <a:noAutofit/>
          </a:bodyPr>
          <a:lstStyle/>
          <a:p>
            <a:pPr algn="ctr"/>
            <a:r>
              <a:rPr lang="zh-CN" altLang="en-US" sz="1190" dirty="0">
                <a:ln>
                  <a:noFill/>
                </a:ln>
                <a:solidFill>
                  <a:schemeClr val="tx1"/>
                </a:solidFill>
                <a:latin typeface="等线" panose="02010600030101010101" charset="-122"/>
                <a:ea typeface="等线" panose="02010600030101010101" charset="-122"/>
                <a:sym typeface="+mn-ea"/>
              </a:rPr>
              <a:t>航道</a:t>
            </a:r>
            <a:r>
              <a:rPr lang="zh-CN" sz="1190" dirty="0">
                <a:ln>
                  <a:noFill/>
                </a:ln>
                <a:solidFill>
                  <a:schemeClr val="tx1"/>
                </a:solidFill>
                <a:latin typeface="等线" panose="02010600030101010101" charset="-122"/>
                <a:ea typeface="等线" panose="02010600030101010101" charset="-122"/>
                <a:sym typeface="+mn-ea"/>
              </a:rPr>
              <a:t>通航条件影响评价审核</a:t>
            </a:r>
            <a:r>
              <a:rPr lang="zh-CN" altLang="en-US" sz="1190" dirty="0">
                <a:solidFill>
                  <a:schemeClr val="tx1"/>
                </a:solidFill>
                <a:latin typeface="等线" panose="02010600030101010101" charset="-122"/>
                <a:ea typeface="等线" panose="02010600030101010101" charset="-122"/>
                <a:sym typeface="+mn-ea"/>
              </a:rPr>
              <a:t>（审批时限：即办件，实行告知承诺制）</a:t>
            </a:r>
            <a:endParaRPr lang="zh-CN" altLang="en-US" sz="1190" dirty="0">
              <a:solidFill>
                <a:schemeClr val="tx1"/>
              </a:solidFill>
              <a:latin typeface="等线" panose="02010600030101010101" charset="-122"/>
              <a:ea typeface="等线" panose="02010600030101010101" charset="-122"/>
              <a:sym typeface="+mn-ea"/>
            </a:endParaRPr>
          </a:p>
        </p:txBody>
      </p:sp>
      <p:cxnSp>
        <p:nvCxnSpPr>
          <p:cNvPr id="21" name="直接连接符 20"/>
          <p:cNvCxnSpPr/>
          <p:nvPr/>
        </p:nvCxnSpPr>
        <p:spPr>
          <a:xfrm>
            <a:off x="4122506" y="2706034"/>
            <a:ext cx="60551" cy="11372213"/>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16441458" y="2777938"/>
            <a:ext cx="44151" cy="9083264"/>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custDataLst>
              <p:tags r:id="rId11"/>
            </p:custDataLst>
          </p:nvPr>
        </p:nvCxnSpPr>
        <p:spPr>
          <a:xfrm>
            <a:off x="1209602" y="11843212"/>
            <a:ext cx="19368337"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custDataLst>
              <p:tags r:id="rId12"/>
            </p:custDataLst>
          </p:nvPr>
        </p:nvCxnSpPr>
        <p:spPr>
          <a:xfrm>
            <a:off x="1209602" y="7139165"/>
            <a:ext cx="19368337"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custDataLst>
              <p:tags r:id="rId13"/>
            </p:custDataLst>
          </p:nvPr>
        </p:nvCxnSpPr>
        <p:spPr>
          <a:xfrm>
            <a:off x="1335750" y="14250110"/>
            <a:ext cx="19368337"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 name="肘形连接符 3"/>
          <p:cNvCxnSpPr>
            <a:stCxn id="54" idx="3"/>
          </p:cNvCxnSpPr>
          <p:nvPr/>
        </p:nvCxnSpPr>
        <p:spPr>
          <a:xfrm flipV="1">
            <a:off x="14082816" y="4030513"/>
            <a:ext cx="2677240" cy="2533726"/>
          </a:xfrm>
          <a:prstGeom prst="bentConnector3">
            <a:avLst>
              <a:gd name="adj1" fmla="val 100047"/>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8394634" y="7311021"/>
            <a:ext cx="4013320" cy="207651"/>
          </a:xfrm>
          <a:prstGeom prst="rect">
            <a:avLst/>
          </a:prstGeom>
          <a:solidFill>
            <a:schemeClr val="bg1">
              <a:alpha val="50000"/>
            </a:schemeClr>
          </a:solidFill>
          <a:ln w="9525" cmpd="sng">
            <a:noFill/>
            <a:prstDash val="solid"/>
          </a:ln>
        </p:spPr>
        <p:txBody>
          <a:bodyPr wrap="square" bIns="0" rtlCol="0">
            <a:noAutofit/>
          </a:bodyPr>
          <a:lstStyle/>
          <a:p>
            <a:pPr algn="ctr"/>
            <a:r>
              <a:rPr lang="zh-CN" sz="1390" b="1" dirty="0">
                <a:ln>
                  <a:noFill/>
                </a:ln>
                <a:solidFill>
                  <a:schemeClr val="tx1"/>
                </a:solidFill>
                <a:latin typeface="等线" panose="02010600030101010101" charset="-122"/>
                <a:ea typeface="等线" panose="02010600030101010101" charset="-122"/>
              </a:rPr>
              <a:t>第二阶段可并联或并行办理事项</a:t>
            </a:r>
            <a:endParaRPr lang="zh-CN" sz="1390" b="1" dirty="0">
              <a:ln>
                <a:noFill/>
              </a:ln>
              <a:solidFill>
                <a:schemeClr val="tx1"/>
              </a:solidFill>
              <a:latin typeface="等线" panose="02010600030101010101" charset="-122"/>
              <a:ea typeface="等线" panose="02010600030101010101" charset="-122"/>
            </a:endParaRPr>
          </a:p>
        </p:txBody>
      </p:sp>
      <p:cxnSp>
        <p:nvCxnSpPr>
          <p:cNvPr id="40" name="直接连接符 39"/>
          <p:cNvCxnSpPr/>
          <p:nvPr/>
        </p:nvCxnSpPr>
        <p:spPr>
          <a:xfrm>
            <a:off x="8318114" y="2754760"/>
            <a:ext cx="635" cy="600601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组合 4"/>
          <p:cNvGrpSpPr/>
          <p:nvPr/>
        </p:nvGrpSpPr>
        <p:grpSpPr>
          <a:xfrm>
            <a:off x="800735" y="922020"/>
            <a:ext cx="19219545" cy="14380210"/>
            <a:chOff x="1261" y="1452"/>
            <a:chExt cx="30267" cy="22646"/>
          </a:xfrm>
        </p:grpSpPr>
        <p:sp>
          <p:nvSpPr>
            <p:cNvPr id="7" name="文本框 6"/>
            <p:cNvSpPr txBox="1"/>
            <p:nvPr/>
          </p:nvSpPr>
          <p:spPr>
            <a:xfrm>
              <a:off x="9463" y="1452"/>
              <a:ext cx="14520" cy="749"/>
            </a:xfrm>
            <a:prstGeom prst="rect">
              <a:avLst/>
            </a:prstGeom>
            <a:noFill/>
          </p:spPr>
          <p:txBody>
            <a:bodyPr wrap="square" rtlCol="0">
              <a:spAutoFit/>
            </a:bodyPr>
            <a:p>
              <a:pPr algn="ctr"/>
              <a:r>
                <a:rPr lang="zh-CN" altLang="en-US" sz="2500" dirty="0">
                  <a:latin typeface="黑体" panose="02010609060101010101" pitchFamily="49" charset="-122"/>
                  <a:ea typeface="黑体" panose="02010609060101010101" pitchFamily="49" charset="-122"/>
                </a:rPr>
                <a:t>竣工验收阶段工作流程图</a:t>
              </a:r>
              <a:endParaRPr lang="zh-CN" altLang="en-US" sz="2500" dirty="0">
                <a:latin typeface="黑体" panose="02010609060101010101" pitchFamily="49" charset="-122"/>
                <a:ea typeface="黑体" panose="02010609060101010101" pitchFamily="49" charset="-122"/>
              </a:endParaRPr>
            </a:p>
          </p:txBody>
        </p:sp>
        <p:sp>
          <p:nvSpPr>
            <p:cNvPr id="8" name="矩形 7"/>
            <p:cNvSpPr/>
            <p:nvPr/>
          </p:nvSpPr>
          <p:spPr>
            <a:xfrm>
              <a:off x="1544"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有关部门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依申请提供</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提前指导服务</a:t>
              </a:r>
              <a:endParaRPr lang="zh-CN" altLang="en-US">
                <a:solidFill>
                  <a:schemeClr val="tx1"/>
                </a:solidFill>
                <a:latin typeface="黑体" panose="02010609060101010101" pitchFamily="49" charset="-122"/>
                <a:ea typeface="黑体" panose="02010609060101010101" pitchFamily="49" charset="-122"/>
              </a:endParaRPr>
            </a:p>
          </p:txBody>
        </p:sp>
        <p:sp>
          <p:nvSpPr>
            <p:cNvPr id="10" name="矩形 9"/>
            <p:cNvSpPr/>
            <p:nvPr/>
          </p:nvSpPr>
          <p:spPr>
            <a:xfrm>
              <a:off x="5430"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委托测绘和检测</a:t>
              </a:r>
              <a:endParaRPr lang="zh-CN" altLang="en-US">
                <a:solidFill>
                  <a:schemeClr val="tx1"/>
                </a:solidFill>
                <a:latin typeface="黑体" panose="02010609060101010101" pitchFamily="49" charset="-122"/>
                <a:ea typeface="黑体" panose="02010609060101010101" pitchFamily="49" charset="-122"/>
              </a:endParaRPr>
            </a:p>
          </p:txBody>
        </p:sp>
        <p:sp>
          <p:nvSpPr>
            <p:cNvPr id="11" name="矩形 10"/>
            <p:cNvSpPr/>
            <p:nvPr/>
          </p:nvSpPr>
          <p:spPr>
            <a:xfrm>
              <a:off x="9316"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涉及消防部分的工程竣工验收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3" name="矩形 12"/>
            <p:cNvSpPr/>
            <p:nvPr/>
          </p:nvSpPr>
          <p:spPr>
            <a:xfrm>
              <a:off x="17537" y="6650"/>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自然资源主管部门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（规划核实与土地核验）</a:t>
              </a:r>
              <a:endParaRPr lang="zh-CN" altLang="en-US">
                <a:solidFill>
                  <a:schemeClr val="tx1"/>
                </a:solidFill>
                <a:latin typeface="黑体" panose="02010609060101010101" pitchFamily="49" charset="-122"/>
                <a:ea typeface="黑体" panose="02010609060101010101" pitchFamily="49" charset="-122"/>
              </a:endParaRPr>
            </a:p>
          </p:txBody>
        </p:sp>
        <p:sp>
          <p:nvSpPr>
            <p:cNvPr id="14" name="矩形 13"/>
            <p:cNvSpPr/>
            <p:nvPr/>
          </p:nvSpPr>
          <p:spPr>
            <a:xfrm>
              <a:off x="17537" y="8561"/>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（建设工程消防验收或备案）</a:t>
              </a:r>
              <a:endParaRPr lang="zh-CN" altLang="en-US">
                <a:solidFill>
                  <a:schemeClr val="tx1"/>
                </a:solidFill>
                <a:latin typeface="黑体" panose="02010609060101010101" pitchFamily="49" charset="-122"/>
                <a:ea typeface="黑体" panose="02010609060101010101" pitchFamily="49" charset="-122"/>
              </a:endParaRPr>
            </a:p>
          </p:txBody>
        </p:sp>
        <p:sp>
          <p:nvSpPr>
            <p:cNvPr id="15" name="矩形 14"/>
            <p:cNvSpPr/>
            <p:nvPr/>
          </p:nvSpPr>
          <p:spPr>
            <a:xfrm>
              <a:off x="17537" y="10472"/>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（建设工程城建档案验收）</a:t>
              </a:r>
              <a:endParaRPr lang="zh-CN" altLang="en-US">
                <a:solidFill>
                  <a:schemeClr val="tx1"/>
                </a:solidFill>
                <a:latin typeface="黑体" panose="02010609060101010101" pitchFamily="49" charset="-122"/>
                <a:ea typeface="黑体" panose="02010609060101010101" pitchFamily="49" charset="-122"/>
              </a:endParaRPr>
            </a:p>
          </p:txBody>
        </p:sp>
        <p:sp>
          <p:nvSpPr>
            <p:cNvPr id="16" name="矩形 15"/>
            <p:cNvSpPr/>
            <p:nvPr/>
          </p:nvSpPr>
          <p:spPr>
            <a:xfrm>
              <a:off x="17537" y="12383"/>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人防主管部门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（人防工程竣工验收备案）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17" name="矩形 16"/>
            <p:cNvSpPr/>
            <p:nvPr/>
          </p:nvSpPr>
          <p:spPr>
            <a:xfrm>
              <a:off x="17537" y="14294"/>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国家安全主管部门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（涉及国家安全事项的建设项目验收）</a:t>
              </a:r>
              <a:endParaRPr lang="zh-CN" altLang="en-US">
                <a:solidFill>
                  <a:schemeClr val="tx1"/>
                </a:solidFill>
                <a:latin typeface="黑体" panose="02010609060101010101" pitchFamily="49" charset="-122"/>
                <a:ea typeface="黑体" panose="02010609060101010101" pitchFamily="49" charset="-122"/>
              </a:endParaRPr>
            </a:p>
          </p:txBody>
        </p:sp>
        <p:sp>
          <p:nvSpPr>
            <p:cNvPr id="18" name="矩形 17"/>
            <p:cNvSpPr/>
            <p:nvPr/>
          </p:nvSpPr>
          <p:spPr>
            <a:xfrm>
              <a:off x="17537" y="16205"/>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气象主管部门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（特定项目雷电防护装置竣工验收）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9" name="矩形 18"/>
            <p:cNvSpPr/>
            <p:nvPr/>
          </p:nvSpPr>
          <p:spPr>
            <a:xfrm>
              <a:off x="17241" y="5280"/>
              <a:ext cx="9553" cy="1269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21" name="矩形 20"/>
            <p:cNvSpPr/>
            <p:nvPr/>
          </p:nvSpPr>
          <p:spPr>
            <a:xfrm>
              <a:off x="27499" y="5280"/>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牵头部门汇总意见</a:t>
              </a:r>
              <a:endParaRPr lang="zh-CN" altLang="en-US">
                <a:solidFill>
                  <a:schemeClr val="tx1"/>
                </a:solidFill>
                <a:latin typeface="黑体" panose="02010609060101010101" pitchFamily="49" charset="-122"/>
                <a:ea typeface="黑体" panose="02010609060101010101" pitchFamily="49" charset="-122"/>
              </a:endParaRPr>
            </a:p>
          </p:txBody>
        </p:sp>
        <p:sp>
          <p:nvSpPr>
            <p:cNvPr id="22" name="矩形 21"/>
            <p:cNvSpPr/>
            <p:nvPr/>
          </p:nvSpPr>
          <p:spPr>
            <a:xfrm>
              <a:off x="27499" y="7423"/>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7" name="矩形 26"/>
            <p:cNvSpPr/>
            <p:nvPr/>
          </p:nvSpPr>
          <p:spPr>
            <a:xfrm>
              <a:off x="27500" y="17032"/>
              <a:ext cx="4028" cy="9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档案归档</a:t>
              </a:r>
              <a:endParaRPr lang="zh-CN" altLang="en-US">
                <a:solidFill>
                  <a:schemeClr val="tx1"/>
                </a:solidFill>
                <a:latin typeface="黑体" panose="02010609060101010101" pitchFamily="49" charset="-122"/>
                <a:ea typeface="黑体" panose="02010609060101010101" pitchFamily="49" charset="-122"/>
              </a:endParaRPr>
            </a:p>
          </p:txBody>
        </p:sp>
        <p:sp>
          <p:nvSpPr>
            <p:cNvPr id="28" name="矩形 27"/>
            <p:cNvSpPr/>
            <p:nvPr/>
          </p:nvSpPr>
          <p:spPr>
            <a:xfrm>
              <a:off x="2189"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排水部门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（排水工程接入验收）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9" name="矩形 28"/>
            <p:cNvSpPr/>
            <p:nvPr/>
          </p:nvSpPr>
          <p:spPr>
            <a:xfrm>
              <a:off x="12423"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（燃气管道接入验收）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0" name="矩形 29"/>
            <p:cNvSpPr/>
            <p:nvPr/>
          </p:nvSpPr>
          <p:spPr>
            <a:xfrm>
              <a:off x="22657"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通信单位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（通信设施接入验收）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1" name="矩形 30"/>
            <p:cNvSpPr/>
            <p:nvPr/>
          </p:nvSpPr>
          <p:spPr>
            <a:xfrm>
              <a:off x="2189"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（供电工程接入验收）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2" name="矩形 31"/>
            <p:cNvSpPr/>
            <p:nvPr/>
          </p:nvSpPr>
          <p:spPr>
            <a:xfrm>
              <a:off x="12423"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供水单位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3" name="矩形 32"/>
            <p:cNvSpPr/>
            <p:nvPr/>
          </p:nvSpPr>
          <p:spPr>
            <a:xfrm>
              <a:off x="22657"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广电单位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（广播电视接入验收）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4" name="矩形 33"/>
            <p:cNvSpPr/>
            <p:nvPr/>
          </p:nvSpPr>
          <p:spPr>
            <a:xfrm>
              <a:off x="1544" y="18749"/>
              <a:ext cx="29985" cy="39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35" name="文本框 34"/>
            <p:cNvSpPr txBox="1"/>
            <p:nvPr/>
          </p:nvSpPr>
          <p:spPr>
            <a:xfrm>
              <a:off x="7648" y="18869"/>
              <a:ext cx="18783" cy="628"/>
            </a:xfrm>
            <a:prstGeom prst="rect">
              <a:avLst/>
            </a:prstGeom>
            <a:noFill/>
          </p:spPr>
          <p:txBody>
            <a:bodyPr wrap="square" rtlCol="0">
              <a:spAutoFit/>
            </a:bodyPr>
            <a:p>
              <a:pPr algn="ctr"/>
              <a:r>
                <a:rPr lang="zh-CN" altLang="en-US" sz="2000" dirty="0">
                  <a:latin typeface="黑体" panose="02010609060101010101" pitchFamily="49" charset="-122"/>
                  <a:ea typeface="黑体" panose="02010609060101010101" pitchFamily="49" charset="-122"/>
                </a:rPr>
                <a:t>在竣工验收阶段并联办理市政公用服务事项验收接入</a:t>
              </a:r>
              <a:endParaRPr lang="zh-CN" altLang="en-US" sz="2000" dirty="0">
                <a:latin typeface="黑体" panose="02010609060101010101" pitchFamily="49" charset="-122"/>
                <a:ea typeface="黑体" panose="02010609060101010101" pitchFamily="49" charset="-122"/>
              </a:endParaRPr>
            </a:p>
          </p:txBody>
        </p:sp>
        <p:sp>
          <p:nvSpPr>
            <p:cNvPr id="36" name="文本框 35"/>
            <p:cNvSpPr txBox="1"/>
            <p:nvPr/>
          </p:nvSpPr>
          <p:spPr>
            <a:xfrm>
              <a:off x="1261" y="23228"/>
              <a:ext cx="18322" cy="871"/>
            </a:xfrm>
            <a:prstGeom prst="rect">
              <a:avLst/>
            </a:prstGeom>
            <a:noFill/>
          </p:spPr>
          <p:txBody>
            <a:bodyPr wrap="square" rtlCol="0">
              <a:spAutoFit/>
            </a:bodyPr>
            <a:p>
              <a:pPr algn="l">
                <a:lnSpc>
                  <a:spcPct val="150000"/>
                </a:lnSpc>
              </a:pPr>
              <a:r>
                <a:rPr lang="zh-CN" altLang="en-US" sz="2000" dirty="0">
                  <a:latin typeface="黑体" panose="02010609060101010101" pitchFamily="49" charset="-122"/>
                  <a:ea typeface="黑体" panose="02010609060101010101" pitchFamily="49" charset="-122"/>
                </a:rPr>
                <a:t>备注：</a:t>
              </a:r>
              <a:r>
                <a:rPr lang="zh-CN" altLang="en-US" sz="2000" dirty="0">
                  <a:latin typeface="黑体" panose="02010609060101010101" pitchFamily="49" charset="-122"/>
                  <a:ea typeface="黑体" panose="02010609060101010101" pitchFamily="49" charset="-122"/>
                  <a:sym typeface="+mn-ea"/>
                </a:rPr>
                <a:t>根据相关法律法规等规定，</a:t>
              </a:r>
              <a:r>
                <a:rPr lang="zh-CN" altLang="en-US" sz="2000" dirty="0">
                  <a:latin typeface="黑体" panose="02010609060101010101" pitchFamily="49" charset="-122"/>
                  <a:ea typeface="黑体" panose="02010609060101010101" pitchFamily="49" charset="-122"/>
                </a:rPr>
                <a:t>虚线框内事项为特定项目才需要办理的审批事项。</a:t>
              </a:r>
              <a:endParaRPr lang="zh-CN" altLang="en-US" sz="2000" dirty="0">
                <a:latin typeface="黑体" panose="02010609060101010101" pitchFamily="49" charset="-122"/>
                <a:ea typeface="黑体" panose="02010609060101010101" pitchFamily="49" charset="-122"/>
              </a:endParaRPr>
            </a:p>
          </p:txBody>
        </p:sp>
        <p:grpSp>
          <p:nvGrpSpPr>
            <p:cNvPr id="43" name="组合 42"/>
            <p:cNvGrpSpPr/>
            <p:nvPr/>
          </p:nvGrpSpPr>
          <p:grpSpPr>
            <a:xfrm>
              <a:off x="27500" y="11709"/>
              <a:ext cx="4028" cy="4542"/>
              <a:chOff x="28176" y="15882"/>
              <a:chExt cx="4028" cy="4542"/>
            </a:xfrm>
          </p:grpSpPr>
          <p:sp>
            <p:nvSpPr>
              <p:cNvPr id="23" name="矩形 22"/>
              <p:cNvSpPr/>
              <p:nvPr/>
            </p:nvSpPr>
            <p:spPr>
              <a:xfrm>
                <a:off x="28403" y="16156"/>
                <a:ext cx="3575" cy="12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建设工程</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5" name="矩形 24"/>
              <p:cNvSpPr/>
              <p:nvPr/>
            </p:nvSpPr>
            <p:spPr>
              <a:xfrm>
                <a:off x="28403" y="17520"/>
                <a:ext cx="3575" cy="1213"/>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燃气设施建设工程竣工验收备案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6" name="矩形 25"/>
              <p:cNvSpPr/>
              <p:nvPr/>
            </p:nvSpPr>
            <p:spPr>
              <a:xfrm>
                <a:off x="28403" y="18884"/>
                <a:ext cx="3575" cy="1213"/>
              </a:xfrm>
              <a:prstGeom prst="rect">
                <a:avLst/>
              </a:prstGeom>
              <a:noFill/>
              <a:ln cap="rnd">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城镇排水与污水处理设施竣工验收备案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37" name="矩形 36"/>
              <p:cNvSpPr/>
              <p:nvPr/>
            </p:nvSpPr>
            <p:spPr>
              <a:xfrm>
                <a:off x="28176" y="15882"/>
                <a:ext cx="4029" cy="45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grpSp>
        <p:sp>
          <p:nvSpPr>
            <p:cNvPr id="6" name="矩形 5"/>
            <p:cNvSpPr/>
            <p:nvPr/>
          </p:nvSpPr>
          <p:spPr>
            <a:xfrm>
              <a:off x="19259" y="5721"/>
              <a:ext cx="5518" cy="7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牵头部门组织联合验收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9" name="矩形 8"/>
            <p:cNvSpPr/>
            <p:nvPr/>
          </p:nvSpPr>
          <p:spPr>
            <a:xfrm>
              <a:off x="13202"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申请联合验收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42" name="矩形 41"/>
            <p:cNvSpPr/>
            <p:nvPr/>
          </p:nvSpPr>
          <p:spPr>
            <a:xfrm>
              <a:off x="27499" y="9566"/>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sym typeface="+mn-ea"/>
                </a:rPr>
                <a:t>建设单位申请</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sym typeface="+mn-ea"/>
                </a:rPr>
                <a:t>竣工验收备案</a:t>
              </a:r>
              <a:endParaRPr lang="zh-CN" altLang="en-US">
                <a:solidFill>
                  <a:schemeClr val="tx1"/>
                </a:solidFill>
                <a:latin typeface="黑体" panose="02010609060101010101" pitchFamily="49" charset="-122"/>
                <a:ea typeface="黑体" panose="02010609060101010101" pitchFamily="49" charset="-122"/>
              </a:endParaRPr>
            </a:p>
          </p:txBody>
        </p:sp>
        <p:cxnSp>
          <p:nvCxnSpPr>
            <p:cNvPr id="49" name="肘形连接符 48"/>
            <p:cNvCxnSpPr>
              <a:stCxn id="21" idx="0"/>
              <a:endCxn id="9" idx="0"/>
            </p:cNvCxnSpPr>
            <p:nvPr/>
          </p:nvCxnSpPr>
          <p:spPr>
            <a:xfrm rot="16200000" flipH="1" flipV="1">
              <a:off x="20004" y="56"/>
              <a:ext cx="4286" cy="14734"/>
            </a:xfrm>
            <a:prstGeom prst="bentConnector3">
              <a:avLst>
                <a:gd name="adj1" fmla="val -41250"/>
              </a:avLst>
            </a:prstGeom>
            <a:ln>
              <a:tailEnd type="triangle" w="med" len="med"/>
            </a:ln>
          </p:spPr>
          <p:style>
            <a:lnRef idx="1">
              <a:schemeClr val="dk1"/>
            </a:lnRef>
            <a:fillRef idx="0">
              <a:schemeClr val="dk1"/>
            </a:fillRef>
            <a:effectRef idx="0">
              <a:schemeClr val="dk1"/>
            </a:effectRef>
            <a:fontRef idx="minor">
              <a:schemeClr val="tx1"/>
            </a:fontRef>
          </p:style>
        </p:cxnSp>
        <p:sp>
          <p:nvSpPr>
            <p:cNvPr id="50" name="文本框 49"/>
            <p:cNvSpPr txBox="1"/>
            <p:nvPr/>
          </p:nvSpPr>
          <p:spPr>
            <a:xfrm>
              <a:off x="14887" y="3840"/>
              <a:ext cx="14520" cy="580"/>
            </a:xfrm>
            <a:prstGeom prst="rect">
              <a:avLst/>
            </a:prstGeom>
            <a:noFill/>
          </p:spPr>
          <p:txBody>
            <a:bodyPr wrap="square" rtlCol="0">
              <a:spAutoFit/>
            </a:bodyPr>
            <a:p>
              <a:pPr algn="ctr"/>
              <a:r>
                <a:rPr lang="zh-CN" altLang="en-US" sz="1800">
                  <a:latin typeface="黑体" panose="02010609060101010101" pitchFamily="49" charset="-122"/>
                  <a:ea typeface="黑体" panose="02010609060101010101" pitchFamily="49" charset="-122"/>
                </a:rPr>
                <a:t>联合验收审核不通过，建设单位整改</a:t>
              </a:r>
              <a:endParaRPr lang="zh-CN" altLang="en-US" sz="1800">
                <a:latin typeface="黑体" panose="02010609060101010101" pitchFamily="49" charset="-122"/>
                <a:ea typeface="黑体" panose="02010609060101010101" pitchFamily="49" charset="-122"/>
              </a:endParaRPr>
            </a:p>
          </p:txBody>
        </p:sp>
        <p:cxnSp>
          <p:nvCxnSpPr>
            <p:cNvPr id="51" name="直接箭头连接符 50"/>
            <p:cNvCxnSpPr/>
            <p:nvPr/>
          </p:nvCxnSpPr>
          <p:spPr>
            <a:xfrm flipH="1">
              <a:off x="29514" y="6633"/>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2" name="直接箭头连接符 51"/>
            <p:cNvCxnSpPr/>
            <p:nvPr/>
          </p:nvCxnSpPr>
          <p:spPr>
            <a:xfrm flipH="1">
              <a:off x="29514" y="8785"/>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3" name="直接箭头连接符 52"/>
            <p:cNvCxnSpPr/>
            <p:nvPr/>
          </p:nvCxnSpPr>
          <p:spPr>
            <a:xfrm flipH="1">
              <a:off x="29518" y="10928"/>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4" name="直接箭头连接符 53"/>
            <p:cNvCxnSpPr/>
            <p:nvPr/>
          </p:nvCxnSpPr>
          <p:spPr>
            <a:xfrm flipH="1">
              <a:off x="29578" y="16251"/>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8" name="直接箭头连接符 57"/>
            <p:cNvCxnSpPr/>
            <p:nvPr/>
          </p:nvCxnSpPr>
          <p:spPr>
            <a:xfrm flipV="1">
              <a:off x="4717"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9" name="直接箭头连接符 58"/>
            <p:cNvCxnSpPr/>
            <p:nvPr/>
          </p:nvCxnSpPr>
          <p:spPr>
            <a:xfrm flipV="1">
              <a:off x="8603"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0" name="直接箭头连接符 59"/>
            <p:cNvCxnSpPr/>
            <p:nvPr/>
          </p:nvCxnSpPr>
          <p:spPr>
            <a:xfrm flipV="1">
              <a:off x="12471"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1" name="直接箭头连接符 60"/>
            <p:cNvCxnSpPr/>
            <p:nvPr/>
          </p:nvCxnSpPr>
          <p:spPr>
            <a:xfrm flipV="1">
              <a:off x="16452"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2" name="直接箭头连接符 61"/>
            <p:cNvCxnSpPr/>
            <p:nvPr/>
          </p:nvCxnSpPr>
          <p:spPr>
            <a:xfrm flipV="1">
              <a:off x="26799" y="5960"/>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ags/tag1.xml><?xml version="1.0" encoding="utf-8"?>
<p:tagLst xmlns:p="http://schemas.openxmlformats.org/presentationml/2006/main">
  <p:tag name="WM_BEAUTIFY_ZORDER_FLAG_TAG" val="7"/>
</p:tagLst>
</file>

<file path=ppt/tags/tag10.xml><?xml version="1.0" encoding="utf-8"?>
<p:tagLst xmlns:p="http://schemas.openxmlformats.org/presentationml/2006/main">
  <p:tag name="WM_BEAUTIFY_ZORDER_FLAG_TAG" val="22"/>
</p:tagLst>
</file>

<file path=ppt/tags/tag11.xml><?xml version="1.0" encoding="utf-8"?>
<p:tagLst xmlns:p="http://schemas.openxmlformats.org/presentationml/2006/main">
  <p:tag name="WM_BEAUTIFY_ZORDER_FLAG_TAG" val="6"/>
</p:tagLst>
</file>

<file path=ppt/tags/tag12.xml><?xml version="1.0" encoding="utf-8"?>
<p:tagLst xmlns:p="http://schemas.openxmlformats.org/presentationml/2006/main">
  <p:tag name="WM_BEAUTIFY_ZORDER_FLAG_TAG" val="6"/>
</p:tagLst>
</file>

<file path=ppt/tags/tag13.xml><?xml version="1.0" encoding="utf-8"?>
<p:tagLst xmlns:p="http://schemas.openxmlformats.org/presentationml/2006/main">
  <p:tag name="WM_BEAUTIFY_ZORDER_FLAG_TAG" val="6"/>
</p:tagLst>
</file>

<file path=ppt/tags/tag2.xml><?xml version="1.0" encoding="utf-8"?>
<p:tagLst xmlns:p="http://schemas.openxmlformats.org/presentationml/2006/main">
  <p:tag name="WM_BEAUTIFY_ZORDER_FLAG_TAG" val="8"/>
</p:tagLst>
</file>

<file path=ppt/tags/tag3.xml><?xml version="1.0" encoding="utf-8"?>
<p:tagLst xmlns:p="http://schemas.openxmlformats.org/presentationml/2006/main">
  <p:tag name="WM_BEAUTIFY_ZORDER_FLAG_TAG" val="10"/>
</p:tagLst>
</file>

<file path=ppt/tags/tag4.xml><?xml version="1.0" encoding="utf-8"?>
<p:tagLst xmlns:p="http://schemas.openxmlformats.org/presentationml/2006/main">
  <p:tag name="WM_BEAUTIFY_ZORDER_FLAG_TAG" val="12"/>
</p:tagLst>
</file>

<file path=ppt/tags/tag5.xml><?xml version="1.0" encoding="utf-8"?>
<p:tagLst xmlns:p="http://schemas.openxmlformats.org/presentationml/2006/main">
  <p:tag name="WM_BEAUTIFY_ZORDER_FLAG_TAG" val="16"/>
</p:tagLst>
</file>

<file path=ppt/tags/tag6.xml><?xml version="1.0" encoding="utf-8"?>
<p:tagLst xmlns:p="http://schemas.openxmlformats.org/presentationml/2006/main">
  <p:tag name="WM_BEAUTIFY_ZORDER_FLAG_TAG" val="18"/>
</p:tagLst>
</file>

<file path=ppt/tags/tag7.xml><?xml version="1.0" encoding="utf-8"?>
<p:tagLst xmlns:p="http://schemas.openxmlformats.org/presentationml/2006/main">
  <p:tag name="WM_BEAUTIFY_ZORDER_FLAG_TAG" val="19"/>
</p:tagLst>
</file>

<file path=ppt/tags/tag8.xml><?xml version="1.0" encoding="utf-8"?>
<p:tagLst xmlns:p="http://schemas.openxmlformats.org/presentationml/2006/main">
  <p:tag name="WM_BEAUTIFY_ZORDER_FLAG_TAG" val="23"/>
</p:tagLst>
</file>

<file path=ppt/tags/tag9.xml><?xml version="1.0" encoding="utf-8"?>
<p:tagLst xmlns:p="http://schemas.openxmlformats.org/presentationml/2006/main">
  <p:tag name="WM_BEAUTIFY_ZORDER_FLAG_TAG" val="26"/>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2139</Words>
  <Application>WPS 演示</Application>
  <PresentationFormat>自定义</PresentationFormat>
  <Paragraphs>182</Paragraphs>
  <Slides>2</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vt:i4>
      </vt:variant>
    </vt:vector>
  </HeadingPairs>
  <TitlesOfParts>
    <vt:vector size="13" baseType="lpstr">
      <vt:lpstr>Arial</vt:lpstr>
      <vt:lpstr>宋体</vt:lpstr>
      <vt:lpstr>Wingdings</vt:lpstr>
      <vt:lpstr>黑体</vt:lpstr>
      <vt:lpstr>等线</vt:lpstr>
      <vt:lpstr>Calibri</vt:lpstr>
      <vt:lpstr>微软雅黑</vt:lpstr>
      <vt:lpstr>Arial Unicode MS</vt:lpstr>
      <vt:lpstr>等线 Light</vt:lpstr>
      <vt:lpstr>Calibri Light</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webUser</cp:lastModifiedBy>
  <cp:revision>116</cp:revision>
  <dcterms:created xsi:type="dcterms:W3CDTF">2021-09-22T06:50:00Z</dcterms:created>
  <dcterms:modified xsi:type="dcterms:W3CDTF">2022-01-25T08:04:00Z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2052-11.1.0.11294</vt:lpwstr>
  </property>
  <property fmtid="{D5CDD505-2E9C-101B-9397-08002B2CF9AE}" pid="3" name="ICV">
    <vt:lpwstr>2BC76AEF440D464DB43247FDCB19C013</vt:lpwstr>
  </property>
</Properties>
</file>