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6"/>
  </p:handoutMasterIdLst>
  <p:sldIdLst>
    <p:sldId id="273" r:id="rId3"/>
    <p:sldId id="274" r:id="rId5"/>
  </p:sldIdLst>
  <p:sldSz cx="21238845" cy="179990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E6E6"/>
    <a:srgbClr val="AFABAB"/>
    <a:srgbClr val="99FAFB"/>
    <a:srgbClr val="65F7F9"/>
    <a:srgbClr val="6DB8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10" autoAdjust="0"/>
    <p:restoredTop sz="94660"/>
  </p:normalViewPr>
  <p:slideViewPr>
    <p:cSldViewPr snapToGrid="0">
      <p:cViewPr>
        <p:scale>
          <a:sx n="50" d="100"/>
          <a:sy n="50" d="100"/>
        </p:scale>
        <p:origin x="-78" y="-78"/>
      </p:cViewPr>
      <p:guideLst>
        <p:guide orient="horz" pos="5669"/>
        <p:guide pos="668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handoutMaster" Target="handoutMasters/handoutMaster1.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608216" y="1143000"/>
            <a:ext cx="3641568"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608138" y="1143000"/>
            <a:ext cx="3641725" cy="3086100"/>
          </a:xfrm>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A6837353-30EB-4A48-80EB-173D804AEFBD}"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93000" y="2945889"/>
            <a:ext cx="18054001" cy="6266782"/>
          </a:xfrm>
        </p:spPr>
        <p:txBody>
          <a:bodyPr anchor="b"/>
          <a:lstStyle>
            <a:lvl1pPr algn="ctr">
              <a:defRPr sz="13935"/>
            </a:lvl1pPr>
          </a:lstStyle>
          <a:p>
            <a:r>
              <a:rPr lang="zh-CN" altLang="en-US"/>
              <a:t>单击此处编辑母版标题样式</a:t>
            </a:r>
            <a:endParaRPr lang="en-US" dirty="0"/>
          </a:p>
        </p:txBody>
      </p:sp>
      <p:sp>
        <p:nvSpPr>
          <p:cNvPr id="3" name="Subtitle 2"/>
          <p:cNvSpPr>
            <a:spLocks noGrp="1"/>
          </p:cNvSpPr>
          <p:nvPr>
            <p:ph type="subTitle" idx="1"/>
          </p:nvPr>
        </p:nvSpPr>
        <p:spPr>
          <a:xfrm>
            <a:off x="2655000" y="9454342"/>
            <a:ext cx="15930001" cy="4345912"/>
          </a:xfrm>
        </p:spPr>
        <p:txBody>
          <a:bodyPr/>
          <a:lstStyle>
            <a:lvl1pPr marL="0" indent="0" algn="ctr">
              <a:buNone/>
              <a:defRPr sz="5575"/>
            </a:lvl1pPr>
            <a:lvl2pPr marL="1061720" indent="0" algn="ctr">
              <a:buNone/>
              <a:defRPr sz="4645"/>
            </a:lvl2pPr>
            <a:lvl3pPr marL="2124075" indent="0" algn="ctr">
              <a:buNone/>
              <a:defRPr sz="4180"/>
            </a:lvl3pPr>
            <a:lvl4pPr marL="3185795" indent="0" algn="ctr">
              <a:buNone/>
              <a:defRPr sz="3715"/>
            </a:lvl4pPr>
            <a:lvl5pPr marL="4248150" indent="0" algn="ctr">
              <a:buNone/>
              <a:defRPr sz="3715"/>
            </a:lvl5pPr>
            <a:lvl6pPr marL="5309870" indent="0" algn="ctr">
              <a:buNone/>
              <a:defRPr sz="3715"/>
            </a:lvl6pPr>
            <a:lvl7pPr marL="6372225" indent="0" algn="ctr">
              <a:buNone/>
              <a:defRPr sz="3715"/>
            </a:lvl7pPr>
            <a:lvl8pPr marL="7433945" indent="0" algn="ctr">
              <a:buNone/>
              <a:defRPr sz="3715"/>
            </a:lvl8pPr>
            <a:lvl9pPr marL="8496300" indent="0" algn="ctr">
              <a:buNone/>
              <a:defRPr sz="371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199877" y="958351"/>
            <a:ext cx="4579875" cy="15254449"/>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460251" y="958351"/>
            <a:ext cx="13474126" cy="15254449"/>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449189" y="4487588"/>
            <a:ext cx="18319501" cy="7487637"/>
          </a:xfrm>
        </p:spPr>
        <p:txBody>
          <a:bodyPr anchor="b"/>
          <a:lstStyle>
            <a:lvl1pPr>
              <a:defRPr sz="13935"/>
            </a:lvl1pPr>
          </a:lstStyle>
          <a:p>
            <a:r>
              <a:rPr lang="zh-CN" altLang="en-US"/>
              <a:t>单击此处编辑母版标题样式</a:t>
            </a:r>
            <a:endParaRPr lang="en-US" dirty="0"/>
          </a:p>
        </p:txBody>
      </p:sp>
      <p:sp>
        <p:nvSpPr>
          <p:cNvPr id="3" name="Text Placeholder 2"/>
          <p:cNvSpPr>
            <a:spLocks noGrp="1"/>
          </p:cNvSpPr>
          <p:nvPr>
            <p:ph type="body" idx="1"/>
          </p:nvPr>
        </p:nvSpPr>
        <p:spPr>
          <a:xfrm>
            <a:off x="1449189" y="12046061"/>
            <a:ext cx="18319501" cy="3937571"/>
          </a:xfrm>
        </p:spPr>
        <p:txBody>
          <a:bodyPr/>
          <a:lstStyle>
            <a:lvl1pPr marL="0" indent="0">
              <a:buNone/>
              <a:defRPr sz="5575">
                <a:solidFill>
                  <a:schemeClr val="tx1"/>
                </a:solidFill>
              </a:defRPr>
            </a:lvl1pPr>
            <a:lvl2pPr marL="1061720" indent="0">
              <a:buNone/>
              <a:defRPr sz="4645">
                <a:solidFill>
                  <a:schemeClr val="tx1">
                    <a:tint val="75000"/>
                  </a:schemeClr>
                </a:solidFill>
              </a:defRPr>
            </a:lvl2pPr>
            <a:lvl3pPr marL="2124075" indent="0">
              <a:buNone/>
              <a:defRPr sz="4180">
                <a:solidFill>
                  <a:schemeClr val="tx1">
                    <a:tint val="75000"/>
                  </a:schemeClr>
                </a:solidFill>
              </a:defRPr>
            </a:lvl3pPr>
            <a:lvl4pPr marL="3185795" indent="0">
              <a:buNone/>
              <a:defRPr sz="3715">
                <a:solidFill>
                  <a:schemeClr val="tx1">
                    <a:tint val="75000"/>
                  </a:schemeClr>
                </a:solidFill>
              </a:defRPr>
            </a:lvl4pPr>
            <a:lvl5pPr marL="4248150" indent="0">
              <a:buNone/>
              <a:defRPr sz="3715">
                <a:solidFill>
                  <a:schemeClr val="tx1">
                    <a:tint val="75000"/>
                  </a:schemeClr>
                </a:solidFill>
              </a:defRPr>
            </a:lvl5pPr>
            <a:lvl6pPr marL="5309870" indent="0">
              <a:buNone/>
              <a:defRPr sz="3715">
                <a:solidFill>
                  <a:schemeClr val="tx1">
                    <a:tint val="75000"/>
                  </a:schemeClr>
                </a:solidFill>
              </a:defRPr>
            </a:lvl6pPr>
            <a:lvl7pPr marL="6372225" indent="0">
              <a:buNone/>
              <a:defRPr sz="3715">
                <a:solidFill>
                  <a:schemeClr val="tx1">
                    <a:tint val="75000"/>
                  </a:schemeClr>
                </a:solidFill>
              </a:defRPr>
            </a:lvl7pPr>
            <a:lvl8pPr marL="7433945" indent="0">
              <a:buNone/>
              <a:defRPr sz="3715">
                <a:solidFill>
                  <a:schemeClr val="tx1">
                    <a:tint val="75000"/>
                  </a:schemeClr>
                </a:solidFill>
              </a:defRPr>
            </a:lvl8pPr>
            <a:lvl9pPr marL="8496300" indent="0">
              <a:buNone/>
              <a:defRPr sz="3715">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460249" y="4791754"/>
            <a:ext cx="9027001" cy="1142104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10752751" y="4791754"/>
            <a:ext cx="9027001" cy="1142104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463016" y="958355"/>
            <a:ext cx="18319501" cy="3479232"/>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463019" y="4412583"/>
            <a:ext cx="8985514" cy="2162538"/>
          </a:xfrm>
        </p:spPr>
        <p:txBody>
          <a:bodyPr anchor="b"/>
          <a:lstStyle>
            <a:lvl1pPr marL="0" indent="0">
              <a:buNone/>
              <a:defRPr sz="5575" b="1"/>
            </a:lvl1pPr>
            <a:lvl2pPr marL="1061720" indent="0">
              <a:buNone/>
              <a:defRPr sz="4645" b="1"/>
            </a:lvl2pPr>
            <a:lvl3pPr marL="2124075" indent="0">
              <a:buNone/>
              <a:defRPr sz="4180" b="1"/>
            </a:lvl3pPr>
            <a:lvl4pPr marL="3185795" indent="0">
              <a:buNone/>
              <a:defRPr sz="3715" b="1"/>
            </a:lvl4pPr>
            <a:lvl5pPr marL="4248150" indent="0">
              <a:buNone/>
              <a:defRPr sz="3715" b="1"/>
            </a:lvl5pPr>
            <a:lvl6pPr marL="5309870" indent="0">
              <a:buNone/>
              <a:defRPr sz="3715" b="1"/>
            </a:lvl6pPr>
            <a:lvl7pPr marL="6372225" indent="0">
              <a:buNone/>
              <a:defRPr sz="3715" b="1"/>
            </a:lvl7pPr>
            <a:lvl8pPr marL="7433945" indent="0">
              <a:buNone/>
              <a:defRPr sz="3715" b="1"/>
            </a:lvl8pPr>
            <a:lvl9pPr marL="8496300" indent="0">
              <a:buNone/>
              <a:defRPr sz="3715"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1463019" y="6575121"/>
            <a:ext cx="8985514" cy="967101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10752752" y="4412583"/>
            <a:ext cx="9029767" cy="2162538"/>
          </a:xfrm>
        </p:spPr>
        <p:txBody>
          <a:bodyPr anchor="b"/>
          <a:lstStyle>
            <a:lvl1pPr marL="0" indent="0">
              <a:buNone/>
              <a:defRPr sz="5575" b="1"/>
            </a:lvl1pPr>
            <a:lvl2pPr marL="1061720" indent="0">
              <a:buNone/>
              <a:defRPr sz="4645" b="1"/>
            </a:lvl2pPr>
            <a:lvl3pPr marL="2124075" indent="0">
              <a:buNone/>
              <a:defRPr sz="4180" b="1"/>
            </a:lvl3pPr>
            <a:lvl4pPr marL="3185795" indent="0">
              <a:buNone/>
              <a:defRPr sz="3715" b="1"/>
            </a:lvl4pPr>
            <a:lvl5pPr marL="4248150" indent="0">
              <a:buNone/>
              <a:defRPr sz="3715" b="1"/>
            </a:lvl5pPr>
            <a:lvl6pPr marL="5309870" indent="0">
              <a:buNone/>
              <a:defRPr sz="3715" b="1"/>
            </a:lvl6pPr>
            <a:lvl7pPr marL="6372225" indent="0">
              <a:buNone/>
              <a:defRPr sz="3715" b="1"/>
            </a:lvl7pPr>
            <a:lvl8pPr marL="7433945" indent="0">
              <a:buNone/>
              <a:defRPr sz="3715" b="1"/>
            </a:lvl8pPr>
            <a:lvl9pPr marL="8496300" indent="0">
              <a:buNone/>
              <a:defRPr sz="3715"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10752752" y="6575121"/>
            <a:ext cx="9029767" cy="967101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463016" y="1200022"/>
            <a:ext cx="6850453" cy="4200078"/>
          </a:xfrm>
        </p:spPr>
        <p:txBody>
          <a:bodyPr anchor="b"/>
          <a:lstStyle>
            <a:lvl1pPr>
              <a:defRPr sz="7435"/>
            </a:lvl1pPr>
          </a:lstStyle>
          <a:p>
            <a:r>
              <a:rPr lang="zh-CN" altLang="en-US"/>
              <a:t>单击此处编辑母版标题样式</a:t>
            </a:r>
            <a:endParaRPr lang="en-US" dirty="0"/>
          </a:p>
        </p:txBody>
      </p:sp>
      <p:sp>
        <p:nvSpPr>
          <p:cNvPr id="3" name="Content Placeholder 2"/>
          <p:cNvSpPr>
            <a:spLocks noGrp="1"/>
          </p:cNvSpPr>
          <p:nvPr>
            <p:ph idx="1"/>
          </p:nvPr>
        </p:nvSpPr>
        <p:spPr>
          <a:xfrm>
            <a:off x="9029767" y="2591718"/>
            <a:ext cx="10752751" cy="12791902"/>
          </a:xfrm>
        </p:spPr>
        <p:txBody>
          <a:bodyPr/>
          <a:lstStyle>
            <a:lvl1pPr>
              <a:defRPr sz="7435"/>
            </a:lvl1pPr>
            <a:lvl2pPr>
              <a:defRPr sz="6505"/>
            </a:lvl2pPr>
            <a:lvl3pPr>
              <a:defRPr sz="5575"/>
            </a:lvl3pPr>
            <a:lvl4pPr>
              <a:defRPr sz="4645"/>
            </a:lvl4pPr>
            <a:lvl5pPr>
              <a:defRPr sz="4645"/>
            </a:lvl5pPr>
            <a:lvl6pPr>
              <a:defRPr sz="4645"/>
            </a:lvl6pPr>
            <a:lvl7pPr>
              <a:defRPr sz="4645"/>
            </a:lvl7pPr>
            <a:lvl8pPr>
              <a:defRPr sz="4645"/>
            </a:lvl8pPr>
            <a:lvl9pPr>
              <a:defRPr sz="4645"/>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1463016" y="5400099"/>
            <a:ext cx="6850453" cy="10004352"/>
          </a:xfrm>
        </p:spPr>
        <p:txBody>
          <a:bodyPr/>
          <a:lstStyle>
            <a:lvl1pPr marL="0" indent="0">
              <a:buNone/>
              <a:defRPr sz="3715"/>
            </a:lvl1pPr>
            <a:lvl2pPr marL="1061720" indent="0">
              <a:buNone/>
              <a:defRPr sz="3250"/>
            </a:lvl2pPr>
            <a:lvl3pPr marL="2124075" indent="0">
              <a:buNone/>
              <a:defRPr sz="2785"/>
            </a:lvl3pPr>
            <a:lvl4pPr marL="3185795" indent="0">
              <a:buNone/>
              <a:defRPr sz="2325"/>
            </a:lvl4pPr>
            <a:lvl5pPr marL="4248150" indent="0">
              <a:buNone/>
              <a:defRPr sz="2325"/>
            </a:lvl5pPr>
            <a:lvl6pPr marL="5309870" indent="0">
              <a:buNone/>
              <a:defRPr sz="2325"/>
            </a:lvl6pPr>
            <a:lvl7pPr marL="6372225" indent="0">
              <a:buNone/>
              <a:defRPr sz="2325"/>
            </a:lvl7pPr>
            <a:lvl8pPr marL="7433945" indent="0">
              <a:buNone/>
              <a:defRPr sz="2325"/>
            </a:lvl8pPr>
            <a:lvl9pPr marL="8496300" indent="0">
              <a:buNone/>
              <a:defRPr sz="232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463016" y="1200022"/>
            <a:ext cx="6850453" cy="4200078"/>
          </a:xfrm>
        </p:spPr>
        <p:txBody>
          <a:bodyPr anchor="b"/>
          <a:lstStyle>
            <a:lvl1pPr>
              <a:defRPr sz="7435"/>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9029767" y="2591718"/>
            <a:ext cx="10752751" cy="12791902"/>
          </a:xfrm>
        </p:spPr>
        <p:txBody>
          <a:bodyPr anchor="t"/>
          <a:lstStyle>
            <a:lvl1pPr marL="0" indent="0">
              <a:buNone/>
              <a:defRPr sz="7435"/>
            </a:lvl1pPr>
            <a:lvl2pPr marL="1061720" indent="0">
              <a:buNone/>
              <a:defRPr sz="6505"/>
            </a:lvl2pPr>
            <a:lvl3pPr marL="2124075" indent="0">
              <a:buNone/>
              <a:defRPr sz="5575"/>
            </a:lvl3pPr>
            <a:lvl4pPr marL="3185795" indent="0">
              <a:buNone/>
              <a:defRPr sz="4645"/>
            </a:lvl4pPr>
            <a:lvl5pPr marL="4248150" indent="0">
              <a:buNone/>
              <a:defRPr sz="4645"/>
            </a:lvl5pPr>
            <a:lvl6pPr marL="5309870" indent="0">
              <a:buNone/>
              <a:defRPr sz="4645"/>
            </a:lvl6pPr>
            <a:lvl7pPr marL="6372225" indent="0">
              <a:buNone/>
              <a:defRPr sz="4645"/>
            </a:lvl7pPr>
            <a:lvl8pPr marL="7433945" indent="0">
              <a:buNone/>
              <a:defRPr sz="4645"/>
            </a:lvl8pPr>
            <a:lvl9pPr marL="8496300" indent="0">
              <a:buNone/>
              <a:defRPr sz="4645"/>
            </a:lvl9pPr>
          </a:lstStyle>
          <a:p>
            <a:r>
              <a:rPr lang="zh-CN" altLang="en-US"/>
              <a:t>单击图标添加图片</a:t>
            </a:r>
            <a:endParaRPr lang="en-US" dirty="0"/>
          </a:p>
        </p:txBody>
      </p:sp>
      <p:sp>
        <p:nvSpPr>
          <p:cNvPr id="4" name="Text Placeholder 3"/>
          <p:cNvSpPr>
            <a:spLocks noGrp="1"/>
          </p:cNvSpPr>
          <p:nvPr>
            <p:ph type="body" sz="half" idx="2"/>
          </p:nvPr>
        </p:nvSpPr>
        <p:spPr>
          <a:xfrm>
            <a:off x="1463016" y="5400099"/>
            <a:ext cx="6850453" cy="10004352"/>
          </a:xfrm>
        </p:spPr>
        <p:txBody>
          <a:bodyPr/>
          <a:lstStyle>
            <a:lvl1pPr marL="0" indent="0">
              <a:buNone/>
              <a:defRPr sz="3715"/>
            </a:lvl1pPr>
            <a:lvl2pPr marL="1061720" indent="0">
              <a:buNone/>
              <a:defRPr sz="3250"/>
            </a:lvl2pPr>
            <a:lvl3pPr marL="2124075" indent="0">
              <a:buNone/>
              <a:defRPr sz="2785"/>
            </a:lvl3pPr>
            <a:lvl4pPr marL="3185795" indent="0">
              <a:buNone/>
              <a:defRPr sz="2325"/>
            </a:lvl4pPr>
            <a:lvl5pPr marL="4248150" indent="0">
              <a:buNone/>
              <a:defRPr sz="2325"/>
            </a:lvl5pPr>
            <a:lvl6pPr marL="5309870" indent="0">
              <a:buNone/>
              <a:defRPr sz="2325"/>
            </a:lvl6pPr>
            <a:lvl7pPr marL="6372225" indent="0">
              <a:buNone/>
              <a:defRPr sz="2325"/>
            </a:lvl7pPr>
            <a:lvl8pPr marL="7433945" indent="0">
              <a:buNone/>
              <a:defRPr sz="2325"/>
            </a:lvl8pPr>
            <a:lvl9pPr marL="8496300" indent="0">
              <a:buNone/>
              <a:defRPr sz="232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60250" y="958355"/>
            <a:ext cx="18319501" cy="347923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460250" y="4791754"/>
            <a:ext cx="18319501" cy="11421045"/>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1460249" y="16683644"/>
            <a:ext cx="4779000" cy="958351"/>
          </a:xfrm>
          <a:prstGeom prst="rect">
            <a:avLst/>
          </a:prstGeom>
        </p:spPr>
        <p:txBody>
          <a:bodyPr vert="horz" lIns="91440" tIns="45720" rIns="91440" bIns="45720" rtlCol="0" anchor="ctr"/>
          <a:lstStyle>
            <a:lvl1pPr algn="l">
              <a:defRPr sz="2785">
                <a:solidFill>
                  <a:schemeClr val="tx1">
                    <a:tint val="75000"/>
                  </a:schemeClr>
                </a:solidFill>
              </a:defRPr>
            </a:lvl1p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3"/>
          </p:nvPr>
        </p:nvSpPr>
        <p:spPr>
          <a:xfrm>
            <a:off x="7035751" y="16683644"/>
            <a:ext cx="7168500" cy="958351"/>
          </a:xfrm>
          <a:prstGeom prst="rect">
            <a:avLst/>
          </a:prstGeom>
        </p:spPr>
        <p:txBody>
          <a:bodyPr vert="horz" lIns="91440" tIns="45720" rIns="91440" bIns="45720" rtlCol="0" anchor="ctr"/>
          <a:lstStyle>
            <a:lvl1pPr algn="ctr">
              <a:defRPr sz="2785">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5000751" y="16683644"/>
            <a:ext cx="4779000" cy="958351"/>
          </a:xfrm>
          <a:prstGeom prst="rect">
            <a:avLst/>
          </a:prstGeom>
        </p:spPr>
        <p:txBody>
          <a:bodyPr vert="horz" lIns="91440" tIns="45720" rIns="91440" bIns="45720" rtlCol="0" anchor="ctr"/>
          <a:lstStyle>
            <a:lvl1pPr algn="r">
              <a:defRPr sz="2785">
                <a:solidFill>
                  <a:schemeClr val="tx1">
                    <a:tint val="75000"/>
                  </a:schemeClr>
                </a:solidFill>
              </a:defRPr>
            </a:lvl1pPr>
          </a:lstStyle>
          <a:p>
            <a:fld id="{1F7D8DF5-9D55-434D-9C3F-52778FE1332C}"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2124075" rtl="0" eaLnBrk="1" latinLnBrk="0" hangingPunct="1">
        <a:lnSpc>
          <a:spcPct val="90000"/>
        </a:lnSpc>
        <a:spcBef>
          <a:spcPct val="0"/>
        </a:spcBef>
        <a:buNone/>
        <a:defRPr sz="10220" kern="1200">
          <a:solidFill>
            <a:schemeClr val="tx1"/>
          </a:solidFill>
          <a:latin typeface="+mj-lt"/>
          <a:ea typeface="+mj-ea"/>
          <a:cs typeface="+mj-cs"/>
        </a:defRPr>
      </a:lvl1pPr>
    </p:titleStyle>
    <p:bodyStyle>
      <a:lvl1pPr marL="530860" indent="-530860" algn="l" defTabSz="2124075" rtl="0" eaLnBrk="1" latinLnBrk="0" hangingPunct="1">
        <a:lnSpc>
          <a:spcPct val="90000"/>
        </a:lnSpc>
        <a:spcBef>
          <a:spcPts val="2325"/>
        </a:spcBef>
        <a:buFont typeface="Arial" panose="020B0604020202020204" pitchFamily="34" charset="0"/>
        <a:buChar char="•"/>
        <a:defRPr sz="6505" kern="1200">
          <a:solidFill>
            <a:schemeClr val="tx1"/>
          </a:solidFill>
          <a:latin typeface="+mn-lt"/>
          <a:ea typeface="+mn-ea"/>
          <a:cs typeface="+mn-cs"/>
        </a:defRPr>
      </a:lvl1pPr>
      <a:lvl2pPr marL="1593215" indent="-530860" algn="l" defTabSz="2124075" rtl="0" eaLnBrk="1" latinLnBrk="0" hangingPunct="1">
        <a:lnSpc>
          <a:spcPct val="90000"/>
        </a:lnSpc>
        <a:spcBef>
          <a:spcPts val="1160"/>
        </a:spcBef>
        <a:buFont typeface="Arial" panose="020B0604020202020204" pitchFamily="34" charset="0"/>
        <a:buChar char="•"/>
        <a:defRPr sz="5575" kern="1200">
          <a:solidFill>
            <a:schemeClr val="tx1"/>
          </a:solidFill>
          <a:latin typeface="+mn-lt"/>
          <a:ea typeface="+mn-ea"/>
          <a:cs typeface="+mn-cs"/>
        </a:defRPr>
      </a:lvl2pPr>
      <a:lvl3pPr marL="2654935" indent="-530860" algn="l" defTabSz="2124075" rtl="0" eaLnBrk="1" latinLnBrk="0" hangingPunct="1">
        <a:lnSpc>
          <a:spcPct val="90000"/>
        </a:lnSpc>
        <a:spcBef>
          <a:spcPts val="1160"/>
        </a:spcBef>
        <a:buFont typeface="Arial" panose="020B0604020202020204" pitchFamily="34" charset="0"/>
        <a:buChar char="•"/>
        <a:defRPr sz="4645" kern="1200">
          <a:solidFill>
            <a:schemeClr val="tx1"/>
          </a:solidFill>
          <a:latin typeface="+mn-lt"/>
          <a:ea typeface="+mn-ea"/>
          <a:cs typeface="+mn-cs"/>
        </a:defRPr>
      </a:lvl3pPr>
      <a:lvl4pPr marL="371729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4pPr>
      <a:lvl5pPr marL="477901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5pPr>
      <a:lvl6pPr marL="584136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6pPr>
      <a:lvl7pPr marL="690308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7pPr>
      <a:lvl8pPr marL="796544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8pPr>
      <a:lvl9pPr marL="902652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9pPr>
    </p:bodyStyle>
    <p:otherStyle>
      <a:defPPr>
        <a:defRPr lang="en-US"/>
      </a:defPPr>
      <a:lvl1pPr marL="0" algn="l" defTabSz="2124075" rtl="0" eaLnBrk="1" latinLnBrk="0" hangingPunct="1">
        <a:defRPr sz="4180" kern="1200">
          <a:solidFill>
            <a:schemeClr val="tx1"/>
          </a:solidFill>
          <a:latin typeface="+mn-lt"/>
          <a:ea typeface="+mn-ea"/>
          <a:cs typeface="+mn-cs"/>
        </a:defRPr>
      </a:lvl1pPr>
      <a:lvl2pPr marL="1061720" algn="l" defTabSz="2124075" rtl="0" eaLnBrk="1" latinLnBrk="0" hangingPunct="1">
        <a:defRPr sz="4180" kern="1200">
          <a:solidFill>
            <a:schemeClr val="tx1"/>
          </a:solidFill>
          <a:latin typeface="+mn-lt"/>
          <a:ea typeface="+mn-ea"/>
          <a:cs typeface="+mn-cs"/>
        </a:defRPr>
      </a:lvl2pPr>
      <a:lvl3pPr marL="2124075" algn="l" defTabSz="2124075" rtl="0" eaLnBrk="1" latinLnBrk="0" hangingPunct="1">
        <a:defRPr sz="4180" kern="1200">
          <a:solidFill>
            <a:schemeClr val="tx1"/>
          </a:solidFill>
          <a:latin typeface="+mn-lt"/>
          <a:ea typeface="+mn-ea"/>
          <a:cs typeface="+mn-cs"/>
        </a:defRPr>
      </a:lvl3pPr>
      <a:lvl4pPr marL="3185795" algn="l" defTabSz="2124075" rtl="0" eaLnBrk="1" latinLnBrk="0" hangingPunct="1">
        <a:defRPr sz="4180" kern="1200">
          <a:solidFill>
            <a:schemeClr val="tx1"/>
          </a:solidFill>
          <a:latin typeface="+mn-lt"/>
          <a:ea typeface="+mn-ea"/>
          <a:cs typeface="+mn-cs"/>
        </a:defRPr>
      </a:lvl4pPr>
      <a:lvl5pPr marL="4248150" algn="l" defTabSz="2124075" rtl="0" eaLnBrk="1" latinLnBrk="0" hangingPunct="1">
        <a:defRPr sz="4180" kern="1200">
          <a:solidFill>
            <a:schemeClr val="tx1"/>
          </a:solidFill>
          <a:latin typeface="+mn-lt"/>
          <a:ea typeface="+mn-ea"/>
          <a:cs typeface="+mn-cs"/>
        </a:defRPr>
      </a:lvl5pPr>
      <a:lvl6pPr marL="5309870" algn="l" defTabSz="2124075" rtl="0" eaLnBrk="1" latinLnBrk="0" hangingPunct="1">
        <a:defRPr sz="4180" kern="1200">
          <a:solidFill>
            <a:schemeClr val="tx1"/>
          </a:solidFill>
          <a:latin typeface="+mn-lt"/>
          <a:ea typeface="+mn-ea"/>
          <a:cs typeface="+mn-cs"/>
        </a:defRPr>
      </a:lvl6pPr>
      <a:lvl7pPr marL="6372225" algn="l" defTabSz="2124075" rtl="0" eaLnBrk="1" latinLnBrk="0" hangingPunct="1">
        <a:defRPr sz="4180" kern="1200">
          <a:solidFill>
            <a:schemeClr val="tx1"/>
          </a:solidFill>
          <a:latin typeface="+mn-lt"/>
          <a:ea typeface="+mn-ea"/>
          <a:cs typeface="+mn-cs"/>
        </a:defRPr>
      </a:lvl7pPr>
      <a:lvl8pPr marL="7433945" algn="l" defTabSz="2124075" rtl="0" eaLnBrk="1" latinLnBrk="0" hangingPunct="1">
        <a:defRPr sz="4180" kern="1200">
          <a:solidFill>
            <a:schemeClr val="tx1"/>
          </a:solidFill>
          <a:latin typeface="+mn-lt"/>
          <a:ea typeface="+mn-ea"/>
          <a:cs typeface="+mn-cs"/>
        </a:defRPr>
      </a:lvl8pPr>
      <a:lvl9pPr marL="8496300" algn="l" defTabSz="2124075" rtl="0" eaLnBrk="1" latinLnBrk="0" hangingPunct="1">
        <a:defRPr sz="41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3" Type="http://schemas.openxmlformats.org/officeDocument/2006/relationships/notesSlide" Target="../notesSlides/notesSlide1.xml"/><Relationship Id="rId12" Type="http://schemas.openxmlformats.org/officeDocument/2006/relationships/slideLayout" Target="../slideLayouts/slideLayout1.xml"/><Relationship Id="rId11" Type="http://schemas.openxmlformats.org/officeDocument/2006/relationships/tags" Target="../tags/tag11.xml"/><Relationship Id="rId10" Type="http://schemas.openxmlformats.org/officeDocument/2006/relationships/tags" Target="../tags/tag10.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5"/>
          <p:cNvSpPr txBox="1"/>
          <p:nvPr/>
        </p:nvSpPr>
        <p:spPr>
          <a:xfrm>
            <a:off x="8820150" y="1899920"/>
            <a:ext cx="3556000" cy="2679700"/>
          </a:xfrm>
          <a:prstGeom prst="rect">
            <a:avLst/>
          </a:prstGeom>
          <a:noFill/>
          <a:ln w="9525" cmpd="sng">
            <a:solidFill>
              <a:srgbClr val="000000"/>
            </a:solidFill>
            <a:prstDash val="solid"/>
          </a:ln>
        </p:spPr>
        <p:txBody>
          <a:bodyPr wrap="square" bIns="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endParaRPr>
          </a:p>
        </p:txBody>
      </p:sp>
      <p:sp>
        <p:nvSpPr>
          <p:cNvPr id="2" name="文本框 1"/>
          <p:cNvSpPr txBox="1"/>
          <p:nvPr/>
        </p:nvSpPr>
        <p:spPr>
          <a:xfrm>
            <a:off x="5330825" y="2054225"/>
            <a:ext cx="2663825" cy="7874635"/>
          </a:xfrm>
          <a:prstGeom prst="rect">
            <a:avLst/>
          </a:prstGeom>
          <a:noFill/>
          <a:ln w="9525" cmpd="sng">
            <a:solidFill>
              <a:srgbClr val="000000"/>
            </a:solidFill>
            <a:prstDash val="solid"/>
          </a:ln>
        </p:spPr>
        <p:txBody>
          <a:bodyPr wrap="square" bIns="0" rtlCol="0">
            <a:noAutofit/>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28" name="文本框 27"/>
          <p:cNvSpPr txBox="1"/>
          <p:nvPr/>
        </p:nvSpPr>
        <p:spPr>
          <a:xfrm>
            <a:off x="0" y="130123"/>
            <a:ext cx="21383625" cy="829945"/>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2400" b="0"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mn-cs"/>
                <a:sym typeface="+mn-ea"/>
              </a:rPr>
              <a:t>                                              湖南省工程建设项目审批流程指导图</a:t>
            </a:r>
            <a:endParaRPr kumimoji="0" lang="en-US" altLang="zh-CN" sz="2400" b="0"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mn-cs"/>
              <a:sym typeface="+mn-ea"/>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2400" b="0"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mn-cs"/>
              </a:rPr>
              <a:t>（城乡污水处理设施建设项目）  总审批时限：48个工作日</a:t>
            </a:r>
            <a:endParaRPr kumimoji="0" lang="zh-CN" altLang="en-US" sz="2400" b="0"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mn-cs"/>
            </a:endParaRPr>
          </a:p>
        </p:txBody>
      </p:sp>
      <p:sp>
        <p:nvSpPr>
          <p:cNvPr id="76" name="五边形 75"/>
          <p:cNvSpPr/>
          <p:nvPr/>
        </p:nvSpPr>
        <p:spPr>
          <a:xfrm>
            <a:off x="1014730" y="998220"/>
            <a:ext cx="3630295" cy="603250"/>
          </a:xfrm>
          <a:prstGeom prst="homePlate">
            <a:avLst/>
          </a:pr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765" b="1" i="0" u="none" strike="noStrike" kern="1200" cap="none" spc="0" normalizeH="0" baseline="0" noProof="0">
                <a:ln>
                  <a:noFill/>
                </a:ln>
                <a:solidFill>
                  <a:schemeClr val="tx1"/>
                </a:solidFill>
                <a:effectLst/>
                <a:uLnTx/>
                <a:uFillTx/>
                <a:latin typeface="Arial" panose="020B0604020202020204"/>
                <a:ea typeface="宋体" panose="02010600030101010101" pitchFamily="2" charset="-122"/>
                <a:cs typeface="+mn-cs"/>
              </a:rPr>
              <a:t>项目策划生成</a:t>
            </a:r>
            <a:endParaRPr kumimoji="0" lang="zh-CN" altLang="en-US" sz="1765" b="1" i="0" u="none" strike="noStrike" kern="1200" cap="none" spc="0" normalizeH="0" baseline="0" noProof="0">
              <a:ln>
                <a:noFill/>
              </a:ln>
              <a:solidFill>
                <a:schemeClr val="tx1"/>
              </a:solidFill>
              <a:effectLst/>
              <a:uLnTx/>
              <a:uFillTx/>
              <a:latin typeface="Arial" panose="020B0604020202020204"/>
              <a:ea typeface="宋体" panose="02010600030101010101" pitchFamily="2" charset="-122"/>
              <a:cs typeface="+mn-cs"/>
            </a:endParaRPr>
          </a:p>
        </p:txBody>
      </p:sp>
      <p:sp>
        <p:nvSpPr>
          <p:cNvPr id="77" name="任意多边形 76"/>
          <p:cNvSpPr/>
          <p:nvPr/>
        </p:nvSpPr>
        <p:spPr>
          <a:xfrm>
            <a:off x="12615545" y="998220"/>
            <a:ext cx="3946525" cy="6032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rPr>
              <a:t>  第三阶段（施工许可阶段）</a:t>
            </a:r>
            <a:endParaRPr kumimoji="0" lang="en-US" altLang="zh-CN"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endParaRPr>
          </a:p>
          <a:p>
            <a:pPr marL="0" marR="0" lvl="0" indent="0" algn="ctr" defTabSz="914400" rtl="0" eaLnBrk="1" fontAlgn="base" latinLnBrk="0" hangingPunct="1">
              <a:lnSpc>
                <a:spcPct val="100000"/>
              </a:lnSpc>
              <a:spcBef>
                <a:spcPts val="0"/>
              </a:spcBef>
              <a:spcAft>
                <a:spcPts val="0"/>
              </a:spcAft>
              <a:buClrTx/>
              <a:buSzTx/>
              <a:buFontTx/>
              <a:buNone/>
              <a:defRPr/>
            </a:pPr>
            <a:r>
              <a:rPr kumimoji="0" lang="zh-CN" altLang="en-US"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rPr>
              <a:t>阶段时限：</a:t>
            </a:r>
            <a:r>
              <a:rPr kumimoji="0" lang="en-US" altLang="zh-CN"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rPr>
              <a:t>17个工作日</a:t>
            </a:r>
            <a:endParaRPr kumimoji="0" lang="en-US" altLang="zh-CN"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endParaRPr>
          </a:p>
        </p:txBody>
      </p:sp>
      <p:sp>
        <p:nvSpPr>
          <p:cNvPr id="78" name="任意多边形 77"/>
          <p:cNvSpPr/>
          <p:nvPr/>
        </p:nvSpPr>
        <p:spPr>
          <a:xfrm>
            <a:off x="16552755" y="998200"/>
            <a:ext cx="3833200" cy="603400"/>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765" b="1" i="0" u="none" strike="noStrike" kern="1200" cap="none" spc="0" normalizeH="0" baseline="0" noProof="0">
                <a:ln>
                  <a:noFill/>
                </a:ln>
                <a:solidFill>
                  <a:schemeClr val="tx1"/>
                </a:solidFill>
                <a:effectLst/>
                <a:uLnTx/>
                <a:uFillTx/>
                <a:latin typeface="Arial" panose="020B0604020202020204"/>
                <a:ea typeface="宋体" panose="02010600030101010101" pitchFamily="2" charset="-122"/>
                <a:cs typeface="+mn-cs"/>
              </a:rPr>
              <a:t>第四阶段（竣工验收阶段）</a:t>
            </a:r>
            <a:endParaRPr kumimoji="0" lang="zh-CN" altLang="en-US" sz="1765" b="1" i="0" u="none" strike="noStrike" kern="1200" cap="none" spc="0" normalizeH="0" baseline="0" noProof="0">
              <a:ln>
                <a:noFill/>
              </a:ln>
              <a:solidFill>
                <a:schemeClr val="tx1"/>
              </a:solidFill>
              <a:effectLst/>
              <a:uLnTx/>
              <a:uFillTx/>
              <a:latin typeface="Arial" panose="020B0604020202020204"/>
              <a:ea typeface="宋体" panose="02010600030101010101" pitchFamily="2" charset="-122"/>
              <a:cs typeface="+mn-cs"/>
            </a:endParaRPr>
          </a:p>
        </p:txBody>
      </p:sp>
      <p:grpSp>
        <p:nvGrpSpPr>
          <p:cNvPr id="84" name="组合 83"/>
          <p:cNvGrpSpPr/>
          <p:nvPr>
            <p:custDataLst>
              <p:tags r:id="rId1"/>
            </p:custDataLst>
          </p:nvPr>
        </p:nvGrpSpPr>
        <p:grpSpPr>
          <a:xfrm>
            <a:off x="1014730" y="998200"/>
            <a:ext cx="19371225" cy="603400"/>
            <a:chOff x="1598" y="1572"/>
            <a:chExt cx="30506" cy="950"/>
          </a:xfrm>
        </p:grpSpPr>
        <p:sp>
          <p:nvSpPr>
            <p:cNvPr id="85" name="五边形 84"/>
            <p:cNvSpPr/>
            <p:nvPr/>
          </p:nvSpPr>
          <p:spPr>
            <a:xfrm>
              <a:off x="1598" y="1572"/>
              <a:ext cx="5717" cy="950"/>
            </a:xfrm>
            <a:prstGeom prst="homePlate">
              <a:avLst/>
            </a:pr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765" b="1" i="0" u="none" strike="noStrike" kern="1200" cap="none" spc="0" normalizeH="0" baseline="0" noProof="0">
                  <a:ln>
                    <a:noFill/>
                  </a:ln>
                  <a:solidFill>
                    <a:schemeClr val="tx1"/>
                  </a:solidFill>
                  <a:effectLst/>
                  <a:uLnTx/>
                  <a:uFillTx/>
                  <a:latin typeface="Arial" panose="020B0604020202020204"/>
                  <a:ea typeface="宋体" panose="02010600030101010101" pitchFamily="2" charset="-122"/>
                  <a:cs typeface="+mn-cs"/>
                </a:rPr>
                <a:t>项目策划生成</a:t>
              </a:r>
              <a:endParaRPr kumimoji="0" lang="zh-CN" altLang="en-US" sz="1765" b="1" i="0" u="none" strike="noStrike" kern="1200" cap="none" spc="0" normalizeH="0" baseline="0" noProof="0">
                <a:ln>
                  <a:noFill/>
                </a:ln>
                <a:solidFill>
                  <a:schemeClr val="tx1"/>
                </a:solidFill>
                <a:effectLst/>
                <a:uLnTx/>
                <a:uFillTx/>
                <a:latin typeface="Arial" panose="020B0604020202020204"/>
                <a:ea typeface="宋体" panose="02010600030101010101" pitchFamily="2" charset="-122"/>
                <a:cs typeface="+mn-cs"/>
              </a:endParaRPr>
            </a:p>
          </p:txBody>
        </p:sp>
        <p:sp>
          <p:nvSpPr>
            <p:cNvPr id="86" name="任意多边形 85"/>
            <p:cNvSpPr/>
            <p:nvPr/>
          </p:nvSpPr>
          <p:spPr>
            <a:xfrm>
              <a:off x="7311" y="1572"/>
              <a:ext cx="6215"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rPr>
                <a:t>  第一阶段（立项用地规划许可阶段）</a:t>
              </a:r>
              <a:endParaRPr kumimoji="0" lang="en-US" altLang="zh-CN"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rPr>
                <a:t>阶段时限：</a:t>
              </a:r>
              <a:r>
                <a:rPr kumimoji="0" lang="en-US" altLang="zh-CN"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rPr>
                <a:t>5</a:t>
              </a:r>
              <a:r>
                <a:rPr kumimoji="0" lang="zh-CN" altLang="en-US"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rPr>
                <a:t>个工作日</a:t>
              </a:r>
              <a:endParaRPr kumimoji="0" lang="zh-CN" altLang="en-US"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endParaRPr>
            </a:p>
          </p:txBody>
        </p:sp>
        <p:sp>
          <p:nvSpPr>
            <p:cNvPr id="87" name="任意多边形 86"/>
            <p:cNvSpPr/>
            <p:nvPr/>
          </p:nvSpPr>
          <p:spPr>
            <a:xfrm>
              <a:off x="13549" y="1572"/>
              <a:ext cx="6303"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rPr>
                <a:t>  第二阶段（工程建设许可阶段）</a:t>
              </a:r>
              <a:endParaRPr kumimoji="0" lang="en-US" altLang="zh-CN"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rPr>
                <a:t>阶段时限：16个工作日</a:t>
              </a:r>
              <a:endParaRPr kumimoji="0" lang="zh-CN" altLang="en-US"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endParaRPr>
            </a:p>
          </p:txBody>
        </p:sp>
        <p:sp>
          <p:nvSpPr>
            <p:cNvPr id="88" name="任意多边形 87"/>
            <p:cNvSpPr/>
            <p:nvPr/>
          </p:nvSpPr>
          <p:spPr>
            <a:xfrm>
              <a:off x="26067" y="1572"/>
              <a:ext cx="6037" cy="950"/>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rPr>
                <a:t>      第四阶段（竣工验收阶段）</a:t>
              </a:r>
              <a:endParaRPr kumimoji="0" lang="en-US" altLang="zh-CN"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rPr>
                <a:t>阶段时限：</a:t>
              </a:r>
              <a:r>
                <a:rPr kumimoji="0" lang="en-US" altLang="zh-CN"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rPr>
                <a:t>10</a:t>
              </a:r>
              <a:r>
                <a:rPr kumimoji="0" lang="zh-CN" altLang="en-US"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rPr>
                <a:t>个工作日</a:t>
              </a:r>
              <a:endParaRPr kumimoji="0" lang="zh-CN" altLang="en-US" sz="1765" b="1" i="0" u="none" strike="noStrike" kern="1200" cap="none" spc="0" normalizeH="0" baseline="0" noProof="0" dirty="0">
                <a:ln>
                  <a:noFill/>
                </a:ln>
                <a:solidFill>
                  <a:schemeClr val="tx1"/>
                </a:solidFill>
                <a:effectLst/>
                <a:uLnTx/>
                <a:uFillTx/>
                <a:latin typeface="Arial" panose="020B0604020202020204"/>
                <a:ea typeface="宋体" panose="02010600030101010101" pitchFamily="2" charset="-122"/>
                <a:cs typeface="+mn-cs"/>
              </a:endParaRPr>
            </a:p>
          </p:txBody>
        </p:sp>
      </p:grpSp>
      <p:cxnSp>
        <p:nvCxnSpPr>
          <p:cNvPr id="90" name="直接箭头连接符 89"/>
          <p:cNvCxnSpPr/>
          <p:nvPr>
            <p:custDataLst>
              <p:tags r:id="rId2"/>
            </p:custDataLst>
          </p:nvPr>
        </p:nvCxnSpPr>
        <p:spPr>
          <a:xfrm>
            <a:off x="7998759" y="3061300"/>
            <a:ext cx="864000"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1" name="直接箭头连接符 90"/>
          <p:cNvCxnSpPr/>
          <p:nvPr>
            <p:custDataLst>
              <p:tags r:id="rId3"/>
            </p:custDataLst>
          </p:nvPr>
        </p:nvCxnSpPr>
        <p:spPr>
          <a:xfrm>
            <a:off x="12394565" y="3046095"/>
            <a:ext cx="804545" cy="1270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2" name="文本框 91"/>
          <p:cNvSpPr txBox="1"/>
          <p:nvPr>
            <p:custDataLst>
              <p:tags r:id="rId4"/>
            </p:custDataLst>
          </p:nvPr>
        </p:nvSpPr>
        <p:spPr>
          <a:xfrm>
            <a:off x="17550130" y="2052320"/>
            <a:ext cx="2500630" cy="2129155"/>
          </a:xfrm>
          <a:prstGeom prst="rect">
            <a:avLst/>
          </a:prstGeom>
          <a:noFill/>
          <a:ln w="9525" cmpd="sng">
            <a:solidFill>
              <a:schemeClr val="tx1"/>
            </a:solidFill>
            <a:prstDash val="solid"/>
          </a:ln>
        </p:spPr>
        <p:txBody>
          <a:bodyPr wrap="square" bIns="0" rtlCol="0">
            <a:noAutofit/>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94" name="文本框 93"/>
          <p:cNvSpPr txBox="1"/>
          <p:nvPr/>
        </p:nvSpPr>
        <p:spPr>
          <a:xfrm>
            <a:off x="17621298" y="2155189"/>
            <a:ext cx="2357454" cy="832454"/>
          </a:xfrm>
          <a:prstGeom prst="rect">
            <a:avLst/>
          </a:prstGeom>
          <a:solidFill>
            <a:schemeClr val="bg1"/>
          </a:solidFill>
          <a:ln w="0" cmpd="sng">
            <a:solidFill>
              <a:srgbClr val="000000"/>
            </a:solidFill>
            <a:prstDash val="solid"/>
          </a:ln>
        </p:spPr>
        <p:txBody>
          <a:bodyPr wrap="square" rtlCol="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rPr>
              <a:t>联合验收（自然资源、消防、人防、档案等）</a:t>
            </a:r>
            <a:endPar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（审批时限：</a:t>
            </a:r>
            <a:r>
              <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8</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个工作日）</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p:txBody>
      </p:sp>
      <p:cxnSp>
        <p:nvCxnSpPr>
          <p:cNvPr id="97" name="直接箭头连接符 96"/>
          <p:cNvCxnSpPr/>
          <p:nvPr>
            <p:custDataLst>
              <p:tags r:id="rId5"/>
            </p:custDataLst>
          </p:nvPr>
        </p:nvCxnSpPr>
        <p:spPr>
          <a:xfrm>
            <a:off x="16192538" y="3061300"/>
            <a:ext cx="1285884"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6" name="文本框 125"/>
          <p:cNvSpPr txBox="1"/>
          <p:nvPr/>
        </p:nvSpPr>
        <p:spPr>
          <a:xfrm>
            <a:off x="12689840" y="6149975"/>
            <a:ext cx="3672205" cy="2767330"/>
          </a:xfrm>
          <a:prstGeom prst="rect">
            <a:avLst/>
          </a:prstGeom>
          <a:noFill/>
          <a:ln w="9525" cmpd="sng">
            <a:solidFill>
              <a:schemeClr val="bg1"/>
            </a:solidFill>
            <a:prstDash val="solid"/>
          </a:ln>
        </p:spPr>
        <p:txBody>
          <a:bodyPr wrap="square" bIns="0" rtlCol="0" anchor="t" anchorCtr="0">
            <a:no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400" b="1"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rPr>
              <a:t>第三阶段可并联或并行办理其他事项</a:t>
            </a:r>
            <a:endParaRPr kumimoji="0" lang="zh-CN" altLang="en-US" sz="1400" b="1"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2" name="文本框 101"/>
          <p:cNvSpPr txBox="1"/>
          <p:nvPr/>
        </p:nvSpPr>
        <p:spPr>
          <a:xfrm>
            <a:off x="5483860" y="5615940"/>
            <a:ext cx="2365375" cy="575945"/>
          </a:xfrm>
          <a:prstGeom prst="rect">
            <a:avLst/>
          </a:prstGeom>
          <a:noFill/>
          <a:ln w="0" cmpd="sng">
            <a:solidFill>
              <a:schemeClr val="bg1"/>
            </a:solidFill>
            <a:prstDash val="dash"/>
          </a:ln>
        </p:spPr>
        <p:txBody>
          <a:bodyPr wrap="square" bIns="0" rtlCol="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rPr>
              <a:t>风景名胜区内建设活动审批</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（审批时限：</a:t>
            </a:r>
            <a:r>
              <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5</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个工作日）</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p:txBody>
      </p:sp>
      <p:sp>
        <p:nvSpPr>
          <p:cNvPr id="107" name="文本框 106"/>
          <p:cNvSpPr txBox="1"/>
          <p:nvPr/>
        </p:nvSpPr>
        <p:spPr>
          <a:xfrm>
            <a:off x="12922885" y="8087360"/>
            <a:ext cx="3353435" cy="647700"/>
          </a:xfrm>
          <a:prstGeom prst="rect">
            <a:avLst/>
          </a:prstGeom>
          <a:solidFill>
            <a:srgbClr val="E7E6E6"/>
          </a:solidFill>
          <a:ln w="0" cmpd="sng">
            <a:solidFill>
              <a:srgbClr val="000000"/>
            </a:solidFill>
            <a:prstDash val="solid"/>
          </a:ln>
        </p:spPr>
        <p:txBody>
          <a:bodyPr wrap="square" bIns="0" rtlCol="0" anchor="ctr" anchorCtr="0">
            <a:noAutofit/>
          </a:bodyPr>
          <a:lstStyle/>
          <a:p>
            <a:pPr marL="0" marR="0" lvl="0" indent="0" algn="ctr" defTabSz="914400" rtl="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rPr>
              <a:t>因工程建设需要拆除、改动、迁移供水、排水与污水处理设施审核</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（审批时限：</a:t>
            </a:r>
            <a:r>
              <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5</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个工作日）</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p:txBody>
      </p:sp>
      <p:sp>
        <p:nvSpPr>
          <p:cNvPr id="109" name="文本框 108"/>
          <p:cNvSpPr txBox="1"/>
          <p:nvPr/>
        </p:nvSpPr>
        <p:spPr>
          <a:xfrm>
            <a:off x="12910820" y="6570980"/>
            <a:ext cx="3365500" cy="647700"/>
          </a:xfrm>
          <a:prstGeom prst="rect">
            <a:avLst/>
          </a:prstGeom>
          <a:solidFill>
            <a:srgbClr val="E7E6E6"/>
          </a:solidFill>
          <a:ln w="0" cmpd="sng">
            <a:solidFill>
              <a:srgbClr val="000000"/>
            </a:solidFill>
            <a:prstDash val="solid"/>
          </a:ln>
        </p:spPr>
        <p:txBody>
          <a:bodyPr wrap="square" bIns="0" rtlCol="0" anchor="ctr" anchorCtr="0">
            <a:noAutofit/>
          </a:bodyPr>
          <a:lstStyle/>
          <a:p>
            <a:pPr marL="0" marR="0" lvl="0" indent="0" algn="ctr" defTabSz="914400" rtl="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市政设施建设类审批（审批时限：</a:t>
            </a:r>
            <a:r>
              <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5</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个工作日）</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p:txBody>
      </p:sp>
      <p:sp>
        <p:nvSpPr>
          <p:cNvPr id="110" name="文本框 109"/>
          <p:cNvSpPr txBox="1"/>
          <p:nvPr/>
        </p:nvSpPr>
        <p:spPr>
          <a:xfrm>
            <a:off x="12917170" y="7328535"/>
            <a:ext cx="3359785" cy="648970"/>
          </a:xfrm>
          <a:prstGeom prst="rect">
            <a:avLst/>
          </a:prstGeom>
          <a:solidFill>
            <a:srgbClr val="E7E6E6"/>
          </a:solidFill>
          <a:ln w="0" cmpd="sng">
            <a:solidFill>
              <a:srgbClr val="000000"/>
            </a:solidFill>
            <a:prstDash val="solid"/>
          </a:ln>
        </p:spPr>
        <p:txBody>
          <a:bodyPr wrap="square" bIns="0" rtlCol="0" anchor="ctr" anchorCtr="0">
            <a:noAutofit/>
          </a:bodyPr>
          <a:lstStyle/>
          <a:p>
            <a:pPr marL="0" marR="0" lvl="0" indent="0" algn="ctr" defTabSz="914400" rtl="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工程建设涉及城市绿地、树木审批</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a:p>
            <a:pPr marL="0" marR="0" lvl="0" indent="0" algn="ctr" defTabSz="914400" rtl="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（审批时限：</a:t>
            </a:r>
            <a:r>
              <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5</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个工作日）</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p:txBody>
      </p:sp>
      <p:sp>
        <p:nvSpPr>
          <p:cNvPr id="154" name="文本框 153"/>
          <p:cNvSpPr txBox="1"/>
          <p:nvPr/>
        </p:nvSpPr>
        <p:spPr>
          <a:xfrm>
            <a:off x="693420" y="12042140"/>
            <a:ext cx="20050125" cy="16624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zh-CN" altLang="en-US" sz="146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rPr>
              <a:t>注：1、该类项目原则上应在湖南省工程建设项目审批管理系统进行办理。审批时限自受理之日起计算。</a:t>
            </a:r>
            <a:endParaRPr kumimoji="0" lang="zh-CN" altLang="en-US" sz="146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zh-CN" altLang="en-US" sz="146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rPr>
              <a:t>2、虚线框内的事项实行并联审批。</a:t>
            </a:r>
            <a:endParaRPr kumimoji="0" lang="zh-CN" altLang="en-US" sz="146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zh-CN" altLang="en-US" sz="146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rPr>
              <a:t>3、行政审批、备案和依法由政府组织、委托或购买服务的技术审查、中介服务均计入相应审批事项的审批时限；市政公用服务报装办理时间计入审批总时限。</a:t>
            </a:r>
            <a:endParaRPr kumimoji="0" lang="zh-CN" altLang="en-US" sz="146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lang="zh-CN" altLang="en-US" sz="1460" noProof="0" dirty="0">
                <a:ln>
                  <a:noFill/>
                </a:ln>
                <a:solidFill>
                  <a:schemeClr val="tx1"/>
                </a:solidFill>
                <a:effectLst/>
                <a:uLnTx/>
                <a:uFillTx/>
                <a:latin typeface="Calibri" panose="020F0502020204030204"/>
                <a:ea typeface="等线" panose="02010600030101010101" pitchFamily="2" charset="-122"/>
                <a:sym typeface="+mn-ea"/>
              </a:rPr>
              <a:t>4、施工图审查、施工许可证分两阶段办理时，“±0.00以下”阶段施工图设计文件审查审批时限为8+2个工作日，核发建筑工程施工许可证审批时限为2个工作日；“±0.00以上”阶段施工图设计文件审查审批时限为10+2个工作日，核发建筑工程施工许可证审批时限为2个工作日；</a:t>
            </a:r>
            <a:endParaRPr lang="zh-CN" altLang="en-US" sz="1460" noProof="0" dirty="0">
              <a:ln>
                <a:noFill/>
              </a:ln>
              <a:solidFill>
                <a:schemeClr val="tx1"/>
              </a:solidFill>
              <a:effectLst/>
              <a:uLnTx/>
              <a:uFillTx/>
              <a:latin typeface="Calibri" panose="020F0502020204030204"/>
              <a:ea typeface="等线" panose="02010600030101010101" pitchFamily="2" charset="-122"/>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r>
              <a:rPr lang="zh-CN" altLang="en-US" sz="1460" noProof="0" dirty="0">
                <a:ln>
                  <a:noFill/>
                </a:ln>
                <a:solidFill>
                  <a:schemeClr val="tx1"/>
                </a:solidFill>
                <a:effectLst/>
                <a:uLnTx/>
                <a:uFillTx/>
                <a:latin typeface="Calibri" panose="020F0502020204030204"/>
                <a:ea typeface="等线" panose="02010600030101010101" pitchFamily="2" charset="-122"/>
                <a:sym typeface="+mn-ea"/>
              </a:rPr>
              <a:t>5、施工图审查、施工许可证分三阶段办理时，“基坑支护和土方开挖”阶段施工图设计文件审查审批时限为6+2个工作日，核发建筑工程施工许可证审批时限为2个工作日；“基础与地下室”阶段施工图设计文件审查审批时限为8+2个工作日，核发建筑工程施工许可证审批时限为2个工作日，“±0.00以上”阶段施工图设计文件审查审批时限为10+</a:t>
            </a:r>
            <a:r>
              <a:rPr lang="en-US" altLang="zh-CN" sz="1460" noProof="0" dirty="0">
                <a:ln>
                  <a:noFill/>
                </a:ln>
                <a:solidFill>
                  <a:schemeClr val="tx1"/>
                </a:solidFill>
                <a:effectLst/>
                <a:uLnTx/>
                <a:uFillTx/>
                <a:latin typeface="Calibri" panose="020F0502020204030204"/>
                <a:ea typeface="等线" panose="02010600030101010101" pitchFamily="2" charset="-122"/>
                <a:sym typeface="+mn-ea"/>
              </a:rPr>
              <a:t>2</a:t>
            </a:r>
            <a:r>
              <a:rPr lang="zh-CN" altLang="en-US" sz="1460" noProof="0" dirty="0">
                <a:ln>
                  <a:noFill/>
                </a:ln>
                <a:solidFill>
                  <a:schemeClr val="tx1"/>
                </a:solidFill>
                <a:effectLst/>
                <a:uLnTx/>
                <a:uFillTx/>
                <a:latin typeface="Calibri" panose="020F0502020204030204"/>
                <a:ea typeface="等线" panose="02010600030101010101" pitchFamily="2" charset="-122"/>
                <a:sym typeface="+mn-ea"/>
              </a:rPr>
              <a:t>个工作日，核发建筑工程施工许可证审批时限为2个工作日。</a:t>
            </a:r>
            <a:endParaRPr kumimoji="0" lang="zh-CN" altLang="en-US" sz="146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sym typeface="+mn-ea"/>
            </a:endParaRPr>
          </a:p>
        </p:txBody>
      </p:sp>
      <p:sp>
        <p:nvSpPr>
          <p:cNvPr id="256" name="文本框 255"/>
          <p:cNvSpPr txBox="1"/>
          <p:nvPr/>
        </p:nvSpPr>
        <p:spPr>
          <a:xfrm>
            <a:off x="5483860" y="4967605"/>
            <a:ext cx="2350770" cy="612140"/>
          </a:xfrm>
          <a:prstGeom prst="rect">
            <a:avLst/>
          </a:prstGeom>
          <a:noFill/>
          <a:ln w="0" cmpd="sng">
            <a:solidFill>
              <a:schemeClr val="bg1"/>
            </a:solidFill>
            <a:prstDash val="dash"/>
          </a:ln>
        </p:spPr>
        <p:txBody>
          <a:bodyPr wrap="square" bIns="0" rtlCol="0" anchor="ctr" anchorCtr="0">
            <a:noAutofit/>
          </a:bodyPr>
          <a:lstStyle/>
          <a:p>
            <a:pPr marL="0" marR="0" lvl="0" indent="0" algn="ctr" defTabSz="914400" rtl="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rPr>
              <a:t>建设项目压覆重要矿产资源审批</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（审批时限：</a:t>
            </a:r>
            <a:r>
              <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5</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个工作日）</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p:txBody>
      </p:sp>
      <p:sp>
        <p:nvSpPr>
          <p:cNvPr id="103" name="文本框 102"/>
          <p:cNvSpPr txBox="1"/>
          <p:nvPr/>
        </p:nvSpPr>
        <p:spPr>
          <a:xfrm>
            <a:off x="5483823" y="4173776"/>
            <a:ext cx="2357454" cy="758765"/>
          </a:xfrm>
          <a:prstGeom prst="rect">
            <a:avLst/>
          </a:prstGeom>
          <a:noFill/>
          <a:ln w="12700" cmpd="sng">
            <a:solidFill>
              <a:schemeClr val="bg1"/>
            </a:solidFill>
            <a:prstDash val="dash"/>
          </a:ln>
        </p:spPr>
        <p:txBody>
          <a:bodyPr wrap="square" rtlCol="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rPr>
              <a:t>建设用地规划许可证核发</a:t>
            </a:r>
            <a:endPar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（审批时限：</a:t>
            </a:r>
            <a:r>
              <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3</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个工作日）</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p:txBody>
      </p:sp>
      <p:sp>
        <p:nvSpPr>
          <p:cNvPr id="104" name="文本框 103"/>
          <p:cNvSpPr txBox="1"/>
          <p:nvPr/>
        </p:nvSpPr>
        <p:spPr>
          <a:xfrm>
            <a:off x="5483823" y="2713085"/>
            <a:ext cx="2357454" cy="558165"/>
          </a:xfrm>
          <a:prstGeom prst="rect">
            <a:avLst/>
          </a:prstGeom>
          <a:noFill/>
          <a:ln w="9525" cmpd="sng">
            <a:solidFill>
              <a:schemeClr val="bg1"/>
            </a:solidFill>
            <a:prstDash val="dash"/>
          </a:ln>
          <a:extLst>
            <a:ext uri="{909E8E84-426E-40DD-AFC4-6F175D3DCCD1}">
              <a14:hiddenFill xmlns:a14="http://schemas.microsoft.com/office/drawing/2010/main">
                <a:solidFill>
                  <a:schemeClr val="accent1">
                    <a:lumMod val="90000"/>
                  </a:schemeClr>
                </a:solidFill>
              </a14:hiddenFill>
            </a:ext>
          </a:extLst>
        </p:spPr>
        <p:txBody>
          <a:bodyPr wrap="square" bIns="0" rtlCol="0" anchor="ctr" anchorCtr="0">
            <a:spAutoFit/>
          </a:bodyPr>
          <a:lstStyle/>
          <a:p>
            <a:pPr marL="0" marR="0" lvl="0" indent="0" algn="ctr" defTabSz="914400" rtl="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建设项目用地预审与选址意见书（审批时限：5个工作日）</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p:txBody>
      </p:sp>
      <p:sp>
        <p:nvSpPr>
          <p:cNvPr id="105" name="文本框 104"/>
          <p:cNvSpPr txBox="1"/>
          <p:nvPr/>
        </p:nvSpPr>
        <p:spPr>
          <a:xfrm>
            <a:off x="5483823" y="3299326"/>
            <a:ext cx="2357454" cy="814705"/>
          </a:xfrm>
          <a:prstGeom prst="rect">
            <a:avLst/>
          </a:prstGeom>
          <a:solidFill>
            <a:schemeClr val="bg1"/>
          </a:solidFill>
          <a:ln w="9525" cmpd="sng">
            <a:solidFill>
              <a:schemeClr val="bg1"/>
            </a:solidFill>
            <a:prstDash val="dash"/>
          </a:ln>
        </p:spPr>
        <p:txBody>
          <a:bodyPr wrap="square" bIns="0" rtlCol="0" anchor="ctr" anchorCtr="0">
            <a:spAutoFit/>
          </a:bodyPr>
          <a:lstStyle/>
          <a:p>
            <a:pPr marL="0" marR="0" lvl="0" indent="0" algn="ctr" defTabSz="914400" rtl="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政府投资项目</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a:p>
            <a:pPr marL="0" marR="0" lvl="0" indent="0" algn="ctr" defTabSz="914400" rtl="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可行性研究报告审批</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a:p>
            <a:pPr marL="0" marR="0" lvl="0" indent="0" algn="ctr" defTabSz="914400" rtl="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（审批时限：</a:t>
            </a:r>
            <a:r>
              <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5</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个工作日）</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p:txBody>
      </p:sp>
      <p:sp>
        <p:nvSpPr>
          <p:cNvPr id="106" name="文本框 18"/>
          <p:cNvSpPr txBox="1"/>
          <p:nvPr/>
        </p:nvSpPr>
        <p:spPr>
          <a:xfrm>
            <a:off x="5483823" y="2121304"/>
            <a:ext cx="2357454" cy="558165"/>
          </a:xfrm>
          <a:prstGeom prst="rect">
            <a:avLst/>
          </a:prstGeom>
          <a:noFill/>
          <a:ln w="9525" cmpd="sng">
            <a:solidFill>
              <a:schemeClr val="bg1"/>
            </a:solidFill>
            <a:prstDash val="dash"/>
          </a:ln>
        </p:spPr>
        <p:txBody>
          <a:bodyPr wrap="square" bIns="0" rtlCol="0" anchor="ctr" anchorCtr="0">
            <a:spAutoFit/>
          </a:bodyPr>
          <a:lstStyle/>
          <a:p>
            <a:pPr marL="0" marR="0" lvl="0" indent="0" algn="ctr" defTabSz="914400" rtl="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政府投资项目建议书审批</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a:p>
            <a:pPr marL="0" marR="0" lvl="0" indent="0" algn="ctr" defTabSz="914400" rtl="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（审批时限：</a:t>
            </a:r>
            <a:r>
              <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3</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个工作日）</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p:txBody>
      </p:sp>
      <p:sp>
        <p:nvSpPr>
          <p:cNvPr id="111" name="文本框 58"/>
          <p:cNvSpPr txBox="1"/>
          <p:nvPr>
            <p:custDataLst>
              <p:tags r:id="rId6"/>
            </p:custDataLst>
          </p:nvPr>
        </p:nvSpPr>
        <p:spPr>
          <a:xfrm>
            <a:off x="13192142" y="2052319"/>
            <a:ext cx="2928958" cy="2952000"/>
          </a:xfrm>
          <a:prstGeom prst="rect">
            <a:avLst/>
          </a:prstGeom>
          <a:noFill/>
          <a:ln w="9525" cmpd="sng">
            <a:solidFill>
              <a:srgbClr val="000000"/>
            </a:solidFill>
            <a:prstDash val="solid"/>
          </a:ln>
        </p:spPr>
        <p:txBody>
          <a:bodyPr wrap="square" bIns="0" rtlCol="0">
            <a:noAutofit/>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12" name="文本框 64"/>
          <p:cNvSpPr txBox="1"/>
          <p:nvPr/>
        </p:nvSpPr>
        <p:spPr>
          <a:xfrm>
            <a:off x="13335018" y="3916337"/>
            <a:ext cx="2643206" cy="865686"/>
          </a:xfrm>
          <a:prstGeom prst="rect">
            <a:avLst/>
          </a:prstGeom>
          <a:noFill/>
          <a:ln w="0" cmpd="sng">
            <a:solidFill>
              <a:srgbClr val="000000"/>
            </a:solidFill>
            <a:prstDash val="solid"/>
          </a:ln>
        </p:spPr>
        <p:txBody>
          <a:bodyPr wrap="square" rtlCol="0" anchor="ctr" anchorCtr="0">
            <a:noAutofit/>
          </a:bodyPr>
          <a:lstStyle/>
          <a:p>
            <a:pPr algn="ctr">
              <a:lnSpc>
                <a:spcPts val="1600"/>
              </a:lnSpc>
            </a:pPr>
            <a:r>
              <a:rPr lang="zh-CN" altLang="en-US" sz="1200" dirty="0" smtClean="0">
                <a:solidFill>
                  <a:schemeClr val="tx1"/>
                </a:solidFill>
                <a:latin typeface="等线" panose="02010600030101010101" pitchFamily="2" charset="-122"/>
                <a:ea typeface="等线" panose="02010600030101010101" pitchFamily="2" charset="-122"/>
                <a:cs typeface="等线" panose="02010600030101010101" pitchFamily="2" charset="-122"/>
                <a:sym typeface="+mn-ea"/>
              </a:rPr>
              <a:t>建设工程质量安全监督手续</a:t>
            </a:r>
            <a:endParaRPr lang="en-US" altLang="zh-CN" sz="1200" dirty="0" smtClean="0">
              <a:solidFill>
                <a:schemeClr val="tx1"/>
              </a:solidFill>
              <a:latin typeface="等线" panose="02010600030101010101" pitchFamily="2" charset="-122"/>
              <a:ea typeface="等线" panose="02010600030101010101" pitchFamily="2" charset="-122"/>
              <a:cs typeface="等线" panose="02010600030101010101" pitchFamily="2" charset="-122"/>
              <a:sym typeface="+mn-ea"/>
            </a:endParaRPr>
          </a:p>
          <a:p>
            <a:pPr algn="ctr">
              <a:lnSpc>
                <a:spcPts val="1600"/>
              </a:lnSpc>
            </a:pPr>
            <a:r>
              <a:rPr lang="zh-CN" altLang="en-US" sz="1200" dirty="0" smtClean="0">
                <a:solidFill>
                  <a:schemeClr val="tx1"/>
                </a:solidFill>
                <a:latin typeface="等线" panose="02010600030101010101" pitchFamily="2" charset="-122"/>
                <a:ea typeface="等线" panose="02010600030101010101" pitchFamily="2" charset="-122"/>
                <a:cs typeface="等线" panose="02010600030101010101" pitchFamily="2" charset="-122"/>
                <a:sym typeface="+mn-ea"/>
              </a:rPr>
              <a:t>和人防工程质量监督手续并核发建筑工程施工许可证</a:t>
            </a:r>
            <a:endParaRPr lang="zh-CN" altLang="en-US" sz="1200" dirty="0" smtClean="0">
              <a:solidFill>
                <a:schemeClr val="tx1"/>
              </a:solidFill>
              <a:latin typeface="等线" panose="02010600030101010101" pitchFamily="2" charset="-122"/>
              <a:ea typeface="等线" panose="02010600030101010101" pitchFamily="2" charset="-122"/>
              <a:cs typeface="等线" panose="02010600030101010101" pitchFamily="2" charset="-122"/>
              <a:sym typeface="+mn-ea"/>
            </a:endParaRPr>
          </a:p>
          <a:p>
            <a:pPr marL="0" marR="0" lvl="0" indent="0" algn="ctr" defTabSz="914400" rtl="0" eaLnBrk="1" fontAlgn="base" latinLnBrk="0" hangingPunct="1">
              <a:lnSpc>
                <a:spcPts val="16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（审批时限：</a:t>
            </a:r>
            <a:r>
              <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3</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个工作日）</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p:txBody>
      </p:sp>
      <p:sp>
        <p:nvSpPr>
          <p:cNvPr id="113" name="文本框 105"/>
          <p:cNvSpPr txBox="1"/>
          <p:nvPr/>
        </p:nvSpPr>
        <p:spPr>
          <a:xfrm>
            <a:off x="13335018" y="2184102"/>
            <a:ext cx="2643206" cy="1512570"/>
          </a:xfrm>
          <a:prstGeom prst="rect">
            <a:avLst/>
          </a:prstGeom>
          <a:solidFill>
            <a:schemeClr val="bg1"/>
          </a:solidFill>
          <a:ln w="9525" cmpd="sng">
            <a:solidFill>
              <a:srgbClr val="000000"/>
            </a:solidFill>
            <a:prstDash val="dash"/>
          </a:ln>
        </p:spPr>
        <p:txBody>
          <a:bodyPr wrap="square" bIns="0" rtlCol="0" anchor="ctr" anchorCtr="0">
            <a:spAutoFit/>
          </a:bodyPr>
          <a:lstStyle/>
          <a:p>
            <a:pPr marL="0" marR="0" lvl="0" indent="0" algn="ctr" defTabSz="914400" rtl="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施工图设计文件审查</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a:p>
            <a:pPr marL="0" marR="0" lvl="0" indent="0" algn="ctr" defTabSz="914400" rtl="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（多图联审，含消防、人防等）</a:t>
            </a:r>
            <a:endPar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a:p>
            <a:pPr marL="0" marR="0" lvl="0" indent="0" algn="ctr" defTabSz="914400" rtl="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（审批时限：</a:t>
            </a:r>
            <a:r>
              <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13+2个</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工作日）</a:t>
            </a:r>
            <a:endParaRPr kumimoji="0" lang="en-US" altLang="zh-CN" sz="1200" b="0"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sym typeface="+mn-ea"/>
            </a:endParaRPr>
          </a:p>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sym typeface="+mn-ea"/>
            </a:endParaRPr>
          </a:p>
          <a:p>
            <a:pPr marL="0" marR="0" lvl="0" indent="0" algn="ctr" defTabSz="914400" rtl="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招标上限值评审</a:t>
            </a:r>
            <a:endPar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a:p>
            <a:pPr marL="0" marR="0" lvl="0" indent="0" algn="ctr" defTabSz="914400" rtl="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（审批时限：</a:t>
            </a:r>
            <a:r>
              <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8</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个工作日）</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p:txBody>
      </p:sp>
      <p:cxnSp>
        <p:nvCxnSpPr>
          <p:cNvPr id="114" name="直接连接符 113"/>
          <p:cNvCxnSpPr/>
          <p:nvPr/>
        </p:nvCxnSpPr>
        <p:spPr>
          <a:xfrm rot="10800000" flipH="1">
            <a:off x="13335018" y="3059081"/>
            <a:ext cx="2643206" cy="1588"/>
          </a:xfrm>
          <a:prstGeom prst="line">
            <a:avLst/>
          </a:prstGeom>
          <a:ln w="9525">
            <a:solidFill>
              <a:srgbClr val="000000"/>
            </a:solidFill>
            <a:prstDash val="dash"/>
          </a:ln>
        </p:spPr>
        <p:style>
          <a:lnRef idx="1">
            <a:schemeClr val="accent1"/>
          </a:lnRef>
          <a:fillRef idx="0">
            <a:schemeClr val="accent1"/>
          </a:fillRef>
          <a:effectRef idx="0">
            <a:schemeClr val="accent1"/>
          </a:effectRef>
          <a:fontRef idx="minor">
            <a:schemeClr val="tx1"/>
          </a:fontRef>
        </p:style>
      </p:cxnSp>
      <p:sp>
        <p:nvSpPr>
          <p:cNvPr id="116" name="文本框 115"/>
          <p:cNvSpPr txBox="1"/>
          <p:nvPr/>
        </p:nvSpPr>
        <p:spPr>
          <a:xfrm>
            <a:off x="5483860" y="6263640"/>
            <a:ext cx="2365375" cy="1079500"/>
          </a:xfrm>
          <a:prstGeom prst="rect">
            <a:avLst/>
          </a:prstGeom>
          <a:noFill/>
          <a:ln w="0" cmpd="sng">
            <a:solidFill>
              <a:schemeClr val="bg1"/>
            </a:solidFill>
            <a:prstDash val="dash"/>
          </a:ln>
        </p:spPr>
        <p:txBody>
          <a:bodyPr wrap="square" bIns="0" rtlCol="0" anchor="ctr" anchorCtr="0">
            <a:noAutofit/>
          </a:bodyPr>
          <a:lstStyle/>
          <a:p>
            <a:pPr marL="0" marR="0" lvl="0" indent="0" algn="ctr" defTabSz="914400" rtl="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建设项目使用林地（含临时使用）及在森林和野生动物类型自然保护区或森林公园建设审批（核</a:t>
            </a:r>
            <a:r>
              <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（审批时限：</a:t>
            </a:r>
            <a:r>
              <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5</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个工作日）</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p:txBody>
      </p:sp>
      <p:sp>
        <p:nvSpPr>
          <p:cNvPr id="119" name="文本框 118"/>
          <p:cNvSpPr txBox="1"/>
          <p:nvPr/>
        </p:nvSpPr>
        <p:spPr>
          <a:xfrm>
            <a:off x="17621250" y="3152140"/>
            <a:ext cx="2357755" cy="809625"/>
          </a:xfrm>
          <a:prstGeom prst="rect">
            <a:avLst/>
          </a:prstGeom>
          <a:noFill/>
          <a:ln w="0" cmpd="sng">
            <a:noFill/>
            <a:prstDash val="dash"/>
          </a:ln>
        </p:spPr>
        <p:txBody>
          <a:bodyPr wrap="square" rtlCol="0" anchor="ctr" anchorCtr="0">
            <a:noAutofit/>
          </a:bodyPr>
          <a:lstStyle/>
          <a:p>
            <a:pPr marL="0" marR="0" lvl="0" indent="0" algn="ctr" defTabSz="914400" rtl="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城镇排水与污水处理设施竣工</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a:p>
            <a:pPr marL="0" marR="0" lvl="0" indent="0" algn="ctr" defTabSz="914400" rtl="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验收备案</a:t>
            </a:r>
            <a:endPar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a:p>
            <a:pPr marL="0" marR="0" lvl="0" indent="0" algn="ctr" defTabSz="914400" rtl="0" eaLnBrk="1" fontAlgn="base" latinLnBrk="0" hangingPunct="1">
              <a:lnSpc>
                <a:spcPts val="2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（审批时限：</a:t>
            </a:r>
            <a:r>
              <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2</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个工作日）</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p:txBody>
      </p:sp>
      <p:sp>
        <p:nvSpPr>
          <p:cNvPr id="120" name="文本框 119"/>
          <p:cNvSpPr txBox="1"/>
          <p:nvPr/>
        </p:nvSpPr>
        <p:spPr>
          <a:xfrm>
            <a:off x="5483860" y="7422515"/>
            <a:ext cx="2365375" cy="575945"/>
          </a:xfrm>
          <a:prstGeom prst="rect">
            <a:avLst/>
          </a:prstGeom>
          <a:noFill/>
          <a:ln w="0" cmpd="sng">
            <a:solidFill>
              <a:schemeClr val="bg1"/>
            </a:solidFill>
            <a:prstDash val="dash"/>
          </a:ln>
        </p:spPr>
        <p:txBody>
          <a:bodyPr wrap="square" bIns="0" rtlCol="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rPr>
              <a:t>建设工程文物保护和考古许可</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（审批时限：</a:t>
            </a:r>
            <a:r>
              <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5</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个工作日）</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p:txBody>
      </p:sp>
      <p:sp>
        <p:nvSpPr>
          <p:cNvPr id="122" name="文本框 121"/>
          <p:cNvSpPr txBox="1"/>
          <p:nvPr/>
        </p:nvSpPr>
        <p:spPr>
          <a:xfrm>
            <a:off x="5506085" y="8116570"/>
            <a:ext cx="2365375" cy="575945"/>
          </a:xfrm>
          <a:prstGeom prst="rect">
            <a:avLst/>
          </a:prstGeom>
          <a:noFill/>
          <a:ln w="0" cmpd="sng">
            <a:solidFill>
              <a:schemeClr val="bg1"/>
            </a:solidFill>
            <a:prstDash val="dash"/>
          </a:ln>
        </p:spPr>
        <p:txBody>
          <a:bodyPr wrap="square" bIns="0" rtlCol="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rPr>
              <a:t>生产建设项目水土保持方案审批</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（审批时限：</a:t>
            </a:r>
            <a:r>
              <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5</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个工作日）</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p:txBody>
      </p:sp>
      <p:sp>
        <p:nvSpPr>
          <p:cNvPr id="124" name="文本框 123"/>
          <p:cNvSpPr txBox="1"/>
          <p:nvPr/>
        </p:nvSpPr>
        <p:spPr>
          <a:xfrm>
            <a:off x="5483860" y="8876030"/>
            <a:ext cx="2395855" cy="575945"/>
          </a:xfrm>
          <a:prstGeom prst="rect">
            <a:avLst/>
          </a:prstGeom>
          <a:noFill/>
          <a:ln w="0" cmpd="sng">
            <a:solidFill>
              <a:schemeClr val="bg1"/>
            </a:solidFill>
            <a:prstDash val="dash"/>
          </a:ln>
        </p:spPr>
        <p:txBody>
          <a:bodyPr wrap="square" bIns="0" rtlCol="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rPr>
              <a:t>节能审查（乡镇污水处理设施项目无需办理此事项）             </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（审批时限：</a:t>
            </a:r>
            <a:r>
              <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5</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个工作日）</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p:txBody>
      </p:sp>
      <p:sp>
        <p:nvSpPr>
          <p:cNvPr id="127" name="文本框 126"/>
          <p:cNvSpPr txBox="1"/>
          <p:nvPr/>
        </p:nvSpPr>
        <p:spPr>
          <a:xfrm>
            <a:off x="1015365" y="2053590"/>
            <a:ext cx="2995295" cy="2965450"/>
          </a:xfrm>
          <a:prstGeom prst="rect">
            <a:avLst/>
          </a:prstGeom>
          <a:noFill/>
          <a:ln w="9525" cmpd="sng">
            <a:solidFill>
              <a:srgbClr val="000000"/>
            </a:solidFill>
            <a:prstDash val="solid"/>
          </a:ln>
        </p:spPr>
        <p:txBody>
          <a:bodyPr wrap="square" bIns="0" rtlCol="0">
            <a:noAutofit/>
          </a:body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zh-CN" altLang="en-US" sz="1765" b="0" i="0" u="none" strike="noStrike" kern="1200" cap="none" spc="0" normalizeH="0" baseline="0" noProof="0">
              <a:ln>
                <a:noFill/>
              </a:ln>
              <a:solidFill>
                <a:schemeClr val="tx1"/>
              </a:solidFill>
              <a:effectLst/>
              <a:uLnTx/>
              <a:uFillTx/>
              <a:latin typeface="Calibri" panose="020F0502020204030204"/>
              <a:ea typeface="等线" panose="02010600030101010101" pitchFamily="2" charset="-122"/>
              <a:cs typeface="+mn-cs"/>
            </a:endParaRPr>
          </a:p>
        </p:txBody>
      </p:sp>
      <p:sp>
        <p:nvSpPr>
          <p:cNvPr id="128" name="文本框 127"/>
          <p:cNvSpPr txBox="1"/>
          <p:nvPr/>
        </p:nvSpPr>
        <p:spPr>
          <a:xfrm>
            <a:off x="1108075" y="3042285"/>
            <a:ext cx="2778760" cy="829310"/>
          </a:xfrm>
          <a:prstGeom prst="rect">
            <a:avLst/>
          </a:prstGeom>
          <a:solidFill>
            <a:schemeClr val="bg1"/>
          </a:solidFill>
          <a:ln w="0" cmpd="sng">
            <a:solidFill>
              <a:srgbClr val="000000"/>
            </a:solidFill>
            <a:prstDash val="solid"/>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rPr>
              <a:t>全省工程建设项目（审批、核准类），立项前须进行项目用地合规性检测，符合空间规划或依法依规解决规划问题后可办理立项用地规划许可阶段审批事项。</a:t>
            </a:r>
            <a:endParaRPr kumimoji="0" lang="zh-CN" altLang="en-US" sz="120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endParaRPr>
          </a:p>
        </p:txBody>
      </p:sp>
      <p:sp>
        <p:nvSpPr>
          <p:cNvPr id="129" name="文本框 128"/>
          <p:cNvSpPr txBox="1"/>
          <p:nvPr/>
        </p:nvSpPr>
        <p:spPr>
          <a:xfrm>
            <a:off x="1108075" y="2195195"/>
            <a:ext cx="2790825" cy="686435"/>
          </a:xfrm>
          <a:prstGeom prst="rect">
            <a:avLst/>
          </a:prstGeom>
          <a:solidFill>
            <a:schemeClr val="bg1"/>
          </a:solidFill>
          <a:ln w="9525" cmpd="sng">
            <a:solidFill>
              <a:srgbClr val="000000"/>
            </a:solidFill>
            <a:prstDash val="solid"/>
          </a:ln>
        </p:spPr>
        <p:txBody>
          <a:bodyPr wrap="square" bIns="0" rtlCol="0">
            <a:noAutofit/>
          </a:bodyPr>
          <a:lstStyle/>
          <a:p>
            <a:pPr marL="0" marR="0" lvl="0" indent="0" algn="l" defTabSz="457200" rtl="0" eaLnBrk="1" fontAlgn="auto" latinLnBrk="0" hangingPunct="1">
              <a:lnSpc>
                <a:spcPts val="1600"/>
              </a:lnSpc>
              <a:spcBef>
                <a:spcPts val="0"/>
              </a:spcBef>
              <a:spcAft>
                <a:spcPts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rPr>
              <a:t>各类开发区、工业园区、新区等推行区域评估，并将区域评估有关要求落实到地块上。</a:t>
            </a:r>
            <a:endParaRPr kumimoji="0" lang="zh-CN" altLang="en-US" sz="120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endParaRPr>
          </a:p>
        </p:txBody>
      </p:sp>
      <p:sp>
        <p:nvSpPr>
          <p:cNvPr id="130" name="文本框 129"/>
          <p:cNvSpPr txBox="1"/>
          <p:nvPr/>
        </p:nvSpPr>
        <p:spPr>
          <a:xfrm>
            <a:off x="1108075" y="4051300"/>
            <a:ext cx="2790190" cy="829945"/>
          </a:xfrm>
          <a:prstGeom prst="rect">
            <a:avLst/>
          </a:prstGeom>
          <a:solidFill>
            <a:schemeClr val="bg1"/>
          </a:solidFill>
          <a:ln w="0" cmpd="sng">
            <a:solidFill>
              <a:srgbClr val="000000"/>
            </a:solidFill>
            <a:prstDash val="solid"/>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rPr>
              <a:t>推行“用地清单制+告知承诺制”，将规划条件、管理要求及经济指标等要求统一落实到地块上，并作为土地划拨或挂牌出让条件。</a:t>
            </a:r>
            <a:endParaRPr kumimoji="0" lang="zh-CN" altLang="en-US" sz="120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endParaRPr>
          </a:p>
        </p:txBody>
      </p:sp>
      <p:cxnSp>
        <p:nvCxnSpPr>
          <p:cNvPr id="131" name="直接箭头连接符 130"/>
          <p:cNvCxnSpPr/>
          <p:nvPr>
            <p:custDataLst>
              <p:tags r:id="rId7"/>
            </p:custDataLst>
          </p:nvPr>
        </p:nvCxnSpPr>
        <p:spPr>
          <a:xfrm>
            <a:off x="4065270" y="3063240"/>
            <a:ext cx="1152000" cy="3175"/>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接连接符 131"/>
          <p:cNvCxnSpPr/>
          <p:nvPr/>
        </p:nvCxnSpPr>
        <p:spPr>
          <a:xfrm>
            <a:off x="4639945" y="1299210"/>
            <a:ext cx="6985" cy="10594340"/>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34" name="直接连接符 133"/>
          <p:cNvCxnSpPr/>
          <p:nvPr/>
        </p:nvCxnSpPr>
        <p:spPr>
          <a:xfrm>
            <a:off x="16562070" y="1299210"/>
            <a:ext cx="5080" cy="10563860"/>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35" name="直接连接符 134"/>
          <p:cNvCxnSpPr/>
          <p:nvPr/>
        </p:nvCxnSpPr>
        <p:spPr>
          <a:xfrm flipH="1">
            <a:off x="12613005" y="1299210"/>
            <a:ext cx="2540" cy="9011920"/>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36" name="直接连接符 135"/>
          <p:cNvCxnSpPr/>
          <p:nvPr>
            <p:custDataLst>
              <p:tags r:id="rId8"/>
            </p:custDataLst>
          </p:nvPr>
        </p:nvCxnSpPr>
        <p:spPr>
          <a:xfrm>
            <a:off x="430914" y="10356753"/>
            <a:ext cx="20312114"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nvGrpSpPr>
          <p:cNvPr id="137" name="组合 136"/>
          <p:cNvGrpSpPr/>
          <p:nvPr/>
        </p:nvGrpSpPr>
        <p:grpSpPr>
          <a:xfrm>
            <a:off x="10532745" y="4580255"/>
            <a:ext cx="1843405" cy="1089660"/>
            <a:chOff x="17031" y="6744"/>
            <a:chExt cx="1839" cy="1824"/>
          </a:xfrm>
        </p:grpSpPr>
        <p:sp>
          <p:nvSpPr>
            <p:cNvPr id="138" name="文本框 137"/>
            <p:cNvSpPr txBox="1"/>
            <p:nvPr/>
          </p:nvSpPr>
          <p:spPr>
            <a:xfrm>
              <a:off x="17303" y="7448"/>
              <a:ext cx="1567" cy="1120"/>
            </a:xfrm>
            <a:prstGeom prst="rect">
              <a:avLst/>
            </a:prstGeom>
            <a:solidFill>
              <a:schemeClr val="bg1"/>
            </a:solidFill>
            <a:ln w="9525" cmpd="sng">
              <a:solidFill>
                <a:srgbClr val="000000"/>
              </a:solidFill>
              <a:prstDash val="solid"/>
            </a:ln>
          </p:spPr>
          <p:txBody>
            <a:bodyPr wrap="square" bIns="0" rtlCol="0" anchor="ctr" anchorCtr="0">
              <a:noAutofit/>
            </a:bodyPr>
            <a:lstStyle/>
            <a:p>
              <a:pPr algn="ctr">
                <a:lnSpc>
                  <a:spcPts val="2000"/>
                </a:lnSpc>
              </a:pPr>
              <a:r>
                <a:rPr lang="zh-CN" altLang="en-US" sz="1250" dirty="0">
                  <a:ln>
                    <a:noFill/>
                  </a:ln>
                  <a:solidFill>
                    <a:schemeClr val="tx1"/>
                  </a:solidFill>
                  <a:sym typeface="+mn-ea"/>
                </a:rPr>
                <a:t>市政公用设施报装</a:t>
              </a:r>
              <a:endParaRPr kumimoji="0" lang="zh-CN" altLang="en-US" sz="125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sym typeface="+mn-ea"/>
              </a:endParaRPr>
            </a:p>
          </p:txBody>
        </p:sp>
        <p:cxnSp>
          <p:nvCxnSpPr>
            <p:cNvPr id="139" name="肘形连接符 70"/>
            <p:cNvCxnSpPr>
              <a:stCxn id="6" idx="2"/>
              <a:endCxn id="138" idx="1"/>
            </p:cNvCxnSpPr>
            <p:nvPr>
              <p:custDataLst>
                <p:tags r:id="rId9"/>
              </p:custDataLst>
            </p:nvPr>
          </p:nvCxnSpPr>
          <p:spPr>
            <a:xfrm rot="5400000" flipV="1">
              <a:off x="16534" y="7240"/>
              <a:ext cx="1265" cy="272"/>
            </a:xfrm>
            <a:prstGeom prst="bentConnector2">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cxnSp>
        <p:nvCxnSpPr>
          <p:cNvPr id="140" name="直接连接符 139"/>
          <p:cNvCxnSpPr/>
          <p:nvPr/>
        </p:nvCxnSpPr>
        <p:spPr>
          <a:xfrm>
            <a:off x="12394732" y="5312237"/>
            <a:ext cx="468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直接箭头连接符 140"/>
          <p:cNvCxnSpPr/>
          <p:nvPr/>
        </p:nvCxnSpPr>
        <p:spPr>
          <a:xfrm flipV="1">
            <a:off x="17064548" y="3152199"/>
            <a:ext cx="0" cy="21600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4" name="文本框 143"/>
          <p:cNvSpPr txBox="1"/>
          <p:nvPr/>
        </p:nvSpPr>
        <p:spPr>
          <a:xfrm>
            <a:off x="8615045" y="10498455"/>
            <a:ext cx="4037330" cy="407670"/>
          </a:xfrm>
          <a:prstGeom prst="rect">
            <a:avLst/>
          </a:prstGeom>
          <a:noFill/>
          <a:ln w="9525" cmpd="sng">
            <a:solidFill>
              <a:schemeClr val="bg1"/>
            </a:solidFill>
            <a:prstDash val="solid"/>
          </a:ln>
        </p:spPr>
        <p:txBody>
          <a:bodyPr wrap="square" bIns="0" rtlCol="0" anchor="t" anchorCtr="0">
            <a:no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400" b="1"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rPr>
              <a:t>第一、二、三阶段可并联或并行办理其他事项</a:t>
            </a:r>
            <a:endParaRPr kumimoji="0" lang="zh-CN" altLang="en-US" sz="1400" b="1" i="0" u="none" strike="noStrike" kern="1200" cap="none" spc="0" normalizeH="0" baseline="0" noProof="0" dirty="0">
              <a:ln>
                <a:noFill/>
              </a:ln>
              <a:solidFill>
                <a:schemeClr val="tx1"/>
              </a:solidFill>
              <a:effectLst/>
              <a:uLnTx/>
              <a:uFillTx/>
              <a:latin typeface="Arial" panose="020B0604020202020204" pitchFamily="34" charset="0"/>
              <a:ea typeface="宋体" panose="02010600030101010101" pitchFamily="2" charset="-122"/>
              <a:cs typeface="+mn-cs"/>
            </a:endParaRPr>
          </a:p>
        </p:txBody>
      </p:sp>
      <p:cxnSp>
        <p:nvCxnSpPr>
          <p:cNvPr id="145" name="直接连接符 144"/>
          <p:cNvCxnSpPr/>
          <p:nvPr>
            <p:custDataLst>
              <p:tags r:id="rId10"/>
            </p:custDataLst>
          </p:nvPr>
        </p:nvCxnSpPr>
        <p:spPr>
          <a:xfrm>
            <a:off x="463299" y="11851543"/>
            <a:ext cx="20312114"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23" name="文本框 122"/>
          <p:cNvSpPr txBox="1"/>
          <p:nvPr/>
        </p:nvSpPr>
        <p:spPr>
          <a:xfrm>
            <a:off x="4723130" y="10906125"/>
            <a:ext cx="5523865" cy="692785"/>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25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rPr>
              <a:t>建设项目环境影响评价审批（含江河、湖泊新建、改建或扩大排污口审核）</a:t>
            </a:r>
            <a:r>
              <a:rPr kumimoji="0" lang="zh-CN" altLang="en-US" sz="125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（审批时限：</a:t>
            </a:r>
            <a:r>
              <a:rPr kumimoji="0" lang="en-US" altLang="zh-CN" sz="125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15</a:t>
            </a:r>
            <a:r>
              <a:rPr kumimoji="0" lang="zh-CN" altLang="en-US" sz="125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个工作日）</a:t>
            </a:r>
            <a:endParaRPr kumimoji="0" lang="zh-CN" altLang="en-US" sz="125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p:txBody>
      </p:sp>
      <p:cxnSp>
        <p:nvCxnSpPr>
          <p:cNvPr id="4" name="直接连接符 3"/>
          <p:cNvCxnSpPr/>
          <p:nvPr/>
        </p:nvCxnSpPr>
        <p:spPr>
          <a:xfrm flipH="1">
            <a:off x="8571865" y="1367155"/>
            <a:ext cx="14605" cy="9001760"/>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5" name="文本框 60"/>
          <p:cNvSpPr txBox="1"/>
          <p:nvPr/>
        </p:nvSpPr>
        <p:spPr>
          <a:xfrm>
            <a:off x="8862060" y="1989455"/>
            <a:ext cx="3458210" cy="2500630"/>
          </a:xfrm>
          <a:prstGeom prst="rect">
            <a:avLst/>
          </a:prstGeom>
          <a:noFill/>
          <a:ln w="0" cmpd="sng">
            <a:solidFill>
              <a:srgbClr val="000000"/>
            </a:solidFill>
            <a:prstDash val="dash"/>
          </a:ln>
        </p:spPr>
        <p:txBody>
          <a:bodyPr wrap="square" bIns="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endParaRPr>
          </a:p>
        </p:txBody>
      </p:sp>
      <p:sp>
        <p:nvSpPr>
          <p:cNvPr id="95" name="文本框 56"/>
          <p:cNvSpPr txBox="1"/>
          <p:nvPr/>
        </p:nvSpPr>
        <p:spPr>
          <a:xfrm>
            <a:off x="8891257" y="1989735"/>
            <a:ext cx="3286148" cy="1214446"/>
          </a:xfrm>
          <a:prstGeom prst="rect">
            <a:avLst/>
          </a:prstGeom>
          <a:noFill/>
          <a:ln w="0" cmpd="sng">
            <a:noFill/>
            <a:prstDash val="dash"/>
          </a:ln>
        </p:spPr>
        <p:txBody>
          <a:bodyPr wrap="square" bIns="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建设工程规划许可证核发（组织相关部门并联审查修建性详细规划、总平面图、建设工程设计方案，审批时限</a:t>
            </a:r>
            <a:r>
              <a:rPr kumimoji="0" lang="zh-CN" altLang="en-US" sz="1200" b="0" i="0" u="none" strike="noStrike" kern="1200" cap="none" spc="0" normalizeH="0" baseline="0" noProof="0" dirty="0" smtClean="0">
                <a:ln>
                  <a:noFill/>
                </a:ln>
                <a:solidFill>
                  <a:schemeClr val="tx1"/>
                </a:solidFill>
                <a:effectLst/>
                <a:uLnTx/>
                <a:uFillTx/>
                <a:latin typeface="等线" panose="02010600030101010101" pitchFamily="2" charset="-122"/>
                <a:ea typeface="等线" panose="02010600030101010101" pitchFamily="2" charset="-122"/>
                <a:cs typeface="+mn-ea"/>
                <a:sym typeface="+mn-ea"/>
              </a:rPr>
              <a:t>：</a:t>
            </a:r>
            <a:r>
              <a:rPr kumimoji="0" lang="en-US" altLang="zh-CN" sz="1200" b="0" i="0" u="none" strike="noStrike" kern="1200" cap="none" spc="0" normalizeH="0" baseline="0" noProof="0" dirty="0" smtClean="0">
                <a:ln>
                  <a:noFill/>
                </a:ln>
                <a:solidFill>
                  <a:schemeClr val="tx1"/>
                </a:solidFill>
                <a:effectLst/>
                <a:uLnTx/>
                <a:uFillTx/>
                <a:latin typeface="等线" panose="02010600030101010101" pitchFamily="2" charset="-122"/>
                <a:ea typeface="等线" panose="02010600030101010101" pitchFamily="2" charset="-122"/>
                <a:cs typeface="+mn-ea"/>
                <a:sym typeface="+mn-ea"/>
              </a:rPr>
              <a:t>7</a:t>
            </a:r>
            <a:r>
              <a:rPr kumimoji="0" lang="zh-CN" altLang="en-US" sz="1200" b="0" i="0" u="none" strike="noStrike" kern="1200" cap="none" spc="0" normalizeH="0" baseline="0" noProof="0" dirty="0" smtClean="0">
                <a:ln>
                  <a:noFill/>
                </a:ln>
                <a:solidFill>
                  <a:schemeClr val="tx1"/>
                </a:solidFill>
                <a:effectLst/>
                <a:uLnTx/>
                <a:uFillTx/>
                <a:latin typeface="等线" panose="02010600030101010101" pitchFamily="2" charset="-122"/>
                <a:ea typeface="等线" panose="02010600030101010101" pitchFamily="2" charset="-122"/>
                <a:cs typeface="+mn-ea"/>
                <a:sym typeface="+mn-ea"/>
              </a:rPr>
              <a:t>个</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工作日；核发建筑工程规划许可证：</a:t>
            </a:r>
            <a:r>
              <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3</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个工作日）</a:t>
            </a:r>
            <a:endParaRPr kumimoji="0" lang="en-US" altLang="zh-CN"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endParaRPr>
          </a:p>
          <a:p>
            <a:pPr marL="0" marR="0" lvl="0" indent="0" algn="ctr" defTabSz="457200" rtl="0" eaLnBrk="1" fontAlgn="auto" latinLnBrk="0" hangingPunct="1">
              <a:lnSpc>
                <a:spcPct val="100000"/>
              </a:lnSpc>
              <a:spcBef>
                <a:spcPts val="0"/>
              </a:spcBef>
              <a:spcAft>
                <a:spcPts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（审批时限</a:t>
            </a:r>
            <a:r>
              <a:rPr kumimoji="0" lang="zh-CN" altLang="en-US" sz="1200" b="0" i="0" u="none" strike="noStrike" kern="1200" cap="none" spc="0" normalizeH="0" baseline="0" noProof="0" dirty="0" smtClean="0">
                <a:ln>
                  <a:noFill/>
                </a:ln>
                <a:solidFill>
                  <a:schemeClr val="tx1"/>
                </a:solidFill>
                <a:effectLst/>
                <a:uLnTx/>
                <a:uFillTx/>
                <a:latin typeface="等线" panose="02010600030101010101" pitchFamily="2" charset="-122"/>
                <a:ea typeface="等线" panose="02010600030101010101" pitchFamily="2" charset="-122"/>
                <a:cs typeface="+mn-ea"/>
                <a:sym typeface="+mn-ea"/>
              </a:rPr>
              <a:t>：</a:t>
            </a:r>
            <a:r>
              <a:rPr kumimoji="0" lang="en-US" altLang="zh-CN" sz="1200" b="0" i="0" u="none" strike="noStrike" kern="1200" cap="none" spc="0" normalizeH="0" baseline="0" noProof="0" dirty="0" smtClean="0">
                <a:ln>
                  <a:noFill/>
                </a:ln>
                <a:solidFill>
                  <a:schemeClr val="tx1"/>
                </a:solidFill>
                <a:effectLst/>
                <a:uLnTx/>
                <a:uFillTx/>
                <a:latin typeface="等线" panose="02010600030101010101" pitchFamily="2" charset="-122"/>
                <a:ea typeface="等线" panose="02010600030101010101" pitchFamily="2" charset="-122"/>
                <a:cs typeface="+mn-ea"/>
                <a:sym typeface="+mn-ea"/>
              </a:rPr>
              <a:t>7+3 </a:t>
            </a:r>
            <a:r>
              <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工作日）</a:t>
            </a:r>
            <a:endParaRPr kumimoji="0" lang="zh-CN" altLang="en-US" sz="120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p:txBody>
      </p:sp>
      <p:sp>
        <p:nvSpPr>
          <p:cNvPr id="96" name="文本框 57"/>
          <p:cNvSpPr txBox="1"/>
          <p:nvPr/>
        </p:nvSpPr>
        <p:spPr>
          <a:xfrm>
            <a:off x="8819515" y="3204210"/>
            <a:ext cx="1713865" cy="1212850"/>
          </a:xfrm>
          <a:prstGeom prst="rect">
            <a:avLst/>
          </a:prstGeom>
          <a:noFill/>
          <a:ln w="0" cmpd="sng">
            <a:noFill/>
            <a:prstDash val="dash"/>
          </a:ln>
        </p:spPr>
        <p:txBody>
          <a:bodyPr wrap="square" bIns="0" rtlCol="0" anchor="ctr" anchorCtr="0">
            <a:noAutofit/>
          </a:bodyPr>
          <a:lstStyle/>
          <a:p>
            <a:pPr marL="0" marR="0" lvl="0" indent="0" algn="ctr" defTabSz="457200" rtl="0" eaLnBrk="1" fontAlgn="auto" latinLnBrk="0" hangingPunct="1">
              <a:lnSpc>
                <a:spcPts val="2000"/>
              </a:lnSpc>
              <a:spcBef>
                <a:spcPts val="0"/>
              </a:spcBef>
              <a:spcAft>
                <a:spcPts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rPr>
              <a:t>政府投资项目初步设计审批</a:t>
            </a:r>
            <a:r>
              <a:rPr kumimoji="0" lang="zh-CN" altLang="en-US" sz="120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sym typeface="+mn-ea"/>
              </a:rPr>
              <a:t>（审批时限：</a:t>
            </a:r>
            <a:r>
              <a:rPr kumimoji="0" lang="en-US" altLang="zh-CN" sz="120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sym typeface="+mn-ea"/>
              </a:rPr>
              <a:t>6</a:t>
            </a:r>
            <a:r>
              <a:rPr kumimoji="0" lang="zh-CN" altLang="en-US" sz="120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sym typeface="+mn-ea"/>
              </a:rPr>
              <a:t>个工作日）</a:t>
            </a:r>
            <a:endParaRPr kumimoji="0" lang="zh-CN" altLang="en-US" sz="120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sym typeface="+mn-ea"/>
            </a:endParaRPr>
          </a:p>
        </p:txBody>
      </p:sp>
      <p:cxnSp>
        <p:nvCxnSpPr>
          <p:cNvPr id="7" name="直接连接符 6"/>
          <p:cNvCxnSpPr>
            <a:endCxn id="5" idx="3"/>
          </p:cNvCxnSpPr>
          <p:nvPr/>
        </p:nvCxnSpPr>
        <p:spPr>
          <a:xfrm>
            <a:off x="8819819" y="3227678"/>
            <a:ext cx="3500462" cy="12399"/>
          </a:xfrm>
          <a:prstGeom prst="line">
            <a:avLst/>
          </a:prstGeom>
          <a:ln>
            <a:prstDash val="dash"/>
          </a:ln>
        </p:spPr>
        <p:style>
          <a:lnRef idx="1">
            <a:schemeClr val="dk1"/>
          </a:lnRef>
          <a:fillRef idx="0">
            <a:schemeClr val="dk1"/>
          </a:fillRef>
          <a:effectRef idx="0">
            <a:schemeClr val="dk1"/>
          </a:effectRef>
          <a:fontRef idx="minor">
            <a:schemeClr val="tx1"/>
          </a:fontRef>
        </p:style>
      </p:cxnSp>
      <p:sp>
        <p:nvSpPr>
          <p:cNvPr id="100" name="矩形 99"/>
          <p:cNvSpPr/>
          <p:nvPr/>
        </p:nvSpPr>
        <p:spPr>
          <a:xfrm>
            <a:off x="10676890" y="3299460"/>
            <a:ext cx="1500505" cy="1116965"/>
          </a:xfrm>
          <a:prstGeom prst="rect">
            <a:avLst/>
          </a:prstGeom>
        </p:spPr>
        <p:txBody>
          <a:bodyPr wrap="square">
            <a:spAutoFit/>
          </a:bodyPr>
          <a:lstStyle/>
          <a:p>
            <a:pPr marL="0" marR="0" lvl="0" indent="0" algn="ctr" defTabSz="457200" rtl="0" eaLnBrk="1" fontAlgn="auto" latinLnBrk="0" hangingPunct="1">
              <a:lnSpc>
                <a:spcPts val="2000"/>
              </a:lnSpc>
              <a:spcBef>
                <a:spcPts val="0"/>
              </a:spcBef>
              <a:spcAft>
                <a:spcPts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rPr>
              <a:t>政府投资项目初步设计概算审批</a:t>
            </a:r>
            <a:r>
              <a:rPr kumimoji="0" lang="zh-CN" altLang="en-US" sz="120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sym typeface="+mn-ea"/>
              </a:rPr>
              <a:t>（审批时限：</a:t>
            </a:r>
            <a:r>
              <a:rPr kumimoji="0" lang="en-US" altLang="zh-CN" sz="120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sym typeface="+mn-ea"/>
              </a:rPr>
              <a:t>10</a:t>
            </a:r>
            <a:r>
              <a:rPr kumimoji="0" lang="zh-CN" altLang="en-US" sz="120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sym typeface="+mn-ea"/>
              </a:rPr>
              <a:t>个工作日）</a:t>
            </a:r>
            <a:endParaRPr kumimoji="0" lang="zh-CN" altLang="en-US" sz="1200" b="0" i="0" u="none" strike="noStrike" kern="1200" cap="none" spc="0" normalizeH="0" baseline="0" noProof="0" dirty="0">
              <a:ln>
                <a:noFill/>
              </a:ln>
              <a:solidFill>
                <a:schemeClr val="tx1"/>
              </a:solidFill>
              <a:effectLst/>
              <a:uLnTx/>
              <a:uFillTx/>
              <a:latin typeface="Calibri" panose="020F0502020204030204"/>
              <a:ea typeface="等线" panose="02010600030101010101" pitchFamily="2" charset="-122"/>
              <a:cs typeface="+mn-cs"/>
              <a:sym typeface="+mn-ea"/>
            </a:endParaRPr>
          </a:p>
        </p:txBody>
      </p:sp>
      <p:cxnSp>
        <p:nvCxnSpPr>
          <p:cNvPr id="101" name="直接连接符 100"/>
          <p:cNvCxnSpPr/>
          <p:nvPr/>
        </p:nvCxnSpPr>
        <p:spPr>
          <a:xfrm flipH="1">
            <a:off x="10533380" y="3248025"/>
            <a:ext cx="15875" cy="12420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矩形 2"/>
          <p:cNvSpPr/>
          <p:nvPr/>
        </p:nvSpPr>
        <p:spPr>
          <a:xfrm>
            <a:off x="5452745" y="2183765"/>
            <a:ext cx="2428875" cy="755015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Calibri" panose="020F0502020204030204"/>
              <a:ea typeface="等线" panose="02010600030101010101" pitchFamily="2" charset="-122"/>
              <a:cs typeface="+mn-cs"/>
            </a:endParaRPr>
          </a:p>
        </p:txBody>
      </p:sp>
      <p:cxnSp>
        <p:nvCxnSpPr>
          <p:cNvPr id="8" name="直接连接符 7"/>
          <p:cNvCxnSpPr/>
          <p:nvPr/>
        </p:nvCxnSpPr>
        <p:spPr>
          <a:xfrm>
            <a:off x="5448300" y="2747645"/>
            <a:ext cx="23876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5448300" y="4181475"/>
            <a:ext cx="23876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5483860" y="3299460"/>
            <a:ext cx="23876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5448300" y="4848860"/>
            <a:ext cx="23876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5448300" y="5615940"/>
            <a:ext cx="23876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5473065" y="6191885"/>
            <a:ext cx="23876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5465445" y="7422515"/>
            <a:ext cx="23876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5465445" y="8064500"/>
            <a:ext cx="23876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5483860" y="8692515"/>
            <a:ext cx="23876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8" name="矩形 17"/>
          <p:cNvSpPr/>
          <p:nvPr/>
        </p:nvSpPr>
        <p:spPr>
          <a:xfrm>
            <a:off x="17622520" y="3066415"/>
            <a:ext cx="2356485" cy="98425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Calibri" panose="020F0502020204030204"/>
              <a:ea typeface="等线" panose="02010600030101010101" pitchFamily="2" charset="-122"/>
              <a:cs typeface="+mn-cs"/>
            </a:endParaRPr>
          </a:p>
        </p:txBody>
      </p:sp>
      <p:sp>
        <p:nvSpPr>
          <p:cNvPr id="21" name="文本框 20"/>
          <p:cNvSpPr txBox="1"/>
          <p:nvPr/>
        </p:nvSpPr>
        <p:spPr>
          <a:xfrm>
            <a:off x="10676890" y="10906125"/>
            <a:ext cx="5523865" cy="692785"/>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lang="zh-CN" altLang="en-US" sz="125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洪水影响评价审批（审批时限：</a:t>
            </a:r>
            <a:r>
              <a:rPr lang="en-US" altLang="zh-CN" sz="125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5</a:t>
            </a:r>
            <a:r>
              <a:rPr lang="zh-CN" altLang="en-US" sz="125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rPr>
              <a:t>个工作日）</a:t>
            </a:r>
            <a:endParaRPr kumimoji="0" lang="zh-CN" altLang="en-US" sz="1250" b="0" i="0" u="none" strike="noStrike" kern="1200" cap="none" spc="0" normalizeH="0" baseline="0" noProof="0" dirty="0">
              <a:ln>
                <a:noFill/>
              </a:ln>
              <a:solidFill>
                <a:schemeClr val="tx1"/>
              </a:solidFill>
              <a:effectLst/>
              <a:uLnTx/>
              <a:uFillTx/>
              <a:latin typeface="等线" panose="02010600030101010101" pitchFamily="2" charset="-122"/>
              <a:ea typeface="等线" panose="02010600030101010101" pitchFamily="2" charset="-122"/>
              <a:cs typeface="+mn-ea"/>
              <a:sym typeface="+mn-ea"/>
            </a:endParaRPr>
          </a:p>
        </p:txBody>
      </p:sp>
      <p:cxnSp>
        <p:nvCxnSpPr>
          <p:cNvPr id="17" name="直接连接符 16"/>
          <p:cNvCxnSpPr/>
          <p:nvPr>
            <p:custDataLst>
              <p:tags r:id="rId11"/>
            </p:custDataLst>
          </p:nvPr>
        </p:nvCxnSpPr>
        <p:spPr>
          <a:xfrm flipV="1">
            <a:off x="8619490" y="5855335"/>
            <a:ext cx="12018010" cy="635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9" name="文本框 18"/>
          <p:cNvSpPr txBox="1"/>
          <p:nvPr/>
        </p:nvSpPr>
        <p:spPr>
          <a:xfrm>
            <a:off x="9259570" y="6163945"/>
            <a:ext cx="2689860" cy="306705"/>
          </a:xfrm>
          <a:prstGeom prst="rect">
            <a:avLst/>
          </a:prstGeom>
          <a:noFill/>
        </p:spPr>
        <p:txBody>
          <a:bodyPr wrap="none" rtlCol="0" anchor="t">
            <a:spAutoFit/>
          </a:bodyPr>
          <a:lstStyle/>
          <a:p>
            <a:pPr algn="ctr" defTabSz="914400" fontAlgn="base">
              <a:buClrTx/>
              <a:buSzTx/>
              <a:buFontTx/>
              <a:defRPr/>
            </a:pPr>
            <a:r>
              <a:rPr lang="zh-CN" altLang="en-US" sz="1400" b="1" noProof="0" dirty="0">
                <a:ln>
                  <a:noFill/>
                </a:ln>
                <a:solidFill>
                  <a:schemeClr val="tx1"/>
                </a:solidFill>
                <a:effectLst/>
                <a:uLnTx/>
                <a:uFillTx/>
                <a:latin typeface="Arial" panose="020B0604020202020204" pitchFamily="34" charset="0"/>
                <a:ea typeface="宋体" panose="02010600030101010101" pitchFamily="2" charset="-122"/>
                <a:sym typeface="+mn-ea"/>
              </a:rPr>
              <a:t>第二阶段可并联或并行办理事项</a:t>
            </a:r>
            <a:endParaRPr lang="zh-CN" altLang="en-US" sz="1400" b="1" noProof="0" dirty="0">
              <a:ln>
                <a:noFill/>
              </a:ln>
              <a:solidFill>
                <a:schemeClr val="tx1"/>
              </a:solidFill>
              <a:effectLst/>
              <a:uLnTx/>
              <a:uFillTx/>
              <a:latin typeface="Arial" panose="020B0604020202020204" pitchFamily="34" charset="0"/>
              <a:ea typeface="宋体" panose="02010600030101010101" pitchFamily="2" charset="-122"/>
              <a:sym typeface="+mn-ea"/>
            </a:endParaRPr>
          </a:p>
        </p:txBody>
      </p:sp>
      <p:sp>
        <p:nvSpPr>
          <p:cNvPr id="36" name="文本框 67"/>
          <p:cNvSpPr txBox="1"/>
          <p:nvPr/>
        </p:nvSpPr>
        <p:spPr>
          <a:xfrm>
            <a:off x="8816975" y="6584950"/>
            <a:ext cx="3559175" cy="633730"/>
          </a:xfrm>
          <a:prstGeom prst="rect">
            <a:avLst/>
          </a:prstGeom>
          <a:solidFill>
            <a:srgbClr val="E7E6E6"/>
          </a:solidFill>
          <a:ln w="12700" cmpd="sng">
            <a:solidFill>
              <a:srgbClr val="000000"/>
            </a:solidFill>
            <a:prstDash val="solid"/>
          </a:ln>
        </p:spPr>
        <p:txBody>
          <a:bodyPr wrap="square" bIns="0" rtlCol="0" anchor="ctr" anchorCtr="0">
            <a:noAutofit/>
          </a:bodyPr>
          <a:lstStyle/>
          <a:p>
            <a:pPr algn="ctr">
              <a:lnSpc>
                <a:spcPts val="2000"/>
              </a:lnSpc>
            </a:pPr>
            <a:r>
              <a:rPr lang="zh-CN" altLang="en-US" sz="1190" dirty="0">
                <a:solidFill>
                  <a:schemeClr val="tx1"/>
                </a:solidFill>
                <a:latin typeface="等线" panose="02010600030101010101" pitchFamily="2" charset="-122"/>
                <a:ea typeface="等线" panose="02010600030101010101" pitchFamily="2" charset="-122"/>
                <a:cs typeface="等线" panose="02010600030101010101" pitchFamily="2" charset="-122"/>
              </a:rPr>
              <a:t>应建防空地下室的民用建筑项目报建审批或防空地下室易地建设审批</a:t>
            </a:r>
            <a:r>
              <a:rPr lang="zh-CN" altLang="en-US" sz="1190" dirty="0">
                <a:solidFill>
                  <a:schemeClr val="tx1"/>
                </a:solidFill>
                <a:latin typeface="等线" panose="02010600030101010101" pitchFamily="2" charset="-122"/>
                <a:ea typeface="等线" panose="02010600030101010101" pitchFamily="2" charset="-122"/>
                <a:cs typeface="等线" panose="02010600030101010101" pitchFamily="2" charset="-122"/>
                <a:sym typeface="+mn-ea"/>
              </a:rPr>
              <a:t>（审批时限：</a:t>
            </a:r>
            <a:r>
              <a:rPr lang="en-US" altLang="zh-CN" sz="1190" dirty="0">
                <a:solidFill>
                  <a:schemeClr val="tx1"/>
                </a:solidFill>
                <a:latin typeface="等线" panose="02010600030101010101" pitchFamily="2" charset="-122"/>
                <a:ea typeface="等线" panose="02010600030101010101" pitchFamily="2" charset="-122"/>
                <a:cs typeface="等线" panose="02010600030101010101" pitchFamily="2" charset="-122"/>
                <a:sym typeface="+mn-ea"/>
              </a:rPr>
              <a:t>5</a:t>
            </a:r>
            <a:r>
              <a:rPr lang="zh-CN" altLang="en-US" sz="1190" dirty="0">
                <a:solidFill>
                  <a:schemeClr val="tx1"/>
                </a:solidFill>
                <a:latin typeface="等线" panose="02010600030101010101" pitchFamily="2" charset="-122"/>
                <a:ea typeface="等线" panose="02010600030101010101" pitchFamily="2" charset="-122"/>
                <a:cs typeface="等线" panose="02010600030101010101" pitchFamily="2" charset="-122"/>
                <a:sym typeface="+mn-ea"/>
              </a:rPr>
              <a:t>个工作日）</a:t>
            </a:r>
            <a:endParaRPr lang="zh-CN" altLang="en-US" sz="1190" dirty="0">
              <a:solidFill>
                <a:schemeClr val="tx1"/>
              </a:solidFill>
              <a:latin typeface="等线" panose="02010600030101010101" pitchFamily="2" charset="-122"/>
              <a:ea typeface="等线" panose="02010600030101010101" pitchFamily="2" charset="-122"/>
              <a:cs typeface="等线" panose="02010600030101010101" pitchFamily="2" charset="-122"/>
              <a:sym typeface="+mn-ea"/>
            </a:endParaRPr>
          </a:p>
        </p:txBody>
      </p:sp>
      <p:sp>
        <p:nvSpPr>
          <p:cNvPr id="125" name="文本框 124"/>
          <p:cNvSpPr txBox="1"/>
          <p:nvPr/>
        </p:nvSpPr>
        <p:spPr>
          <a:xfrm>
            <a:off x="16605250" y="6191885"/>
            <a:ext cx="3725545" cy="4333240"/>
          </a:xfrm>
          <a:prstGeom prst="rect">
            <a:avLst/>
          </a:prstGeom>
          <a:noFill/>
          <a:ln w="9525" cmpd="sng">
            <a:solidFill>
              <a:schemeClr val="bg1"/>
            </a:solidFill>
            <a:prstDash val="solid"/>
          </a:ln>
        </p:spPr>
        <p:txBody>
          <a:bodyPr wrap="square" bIns="0" rtlCol="0" anchor="t" anchorCtr="0">
            <a:noAutofit/>
          </a:bodyPr>
          <a:p>
            <a:pPr algn="ctr">
              <a:buClrTx/>
              <a:buSzTx/>
              <a:buNone/>
            </a:pPr>
            <a:r>
              <a:rPr lang="zh-CN" altLang="en-US" sz="1400" b="1" noProof="0" dirty="0">
                <a:ln>
                  <a:noFill/>
                </a:ln>
                <a:solidFill>
                  <a:schemeClr val="tx1"/>
                </a:solidFill>
                <a:effectLst/>
                <a:uLnTx/>
                <a:uFillTx/>
                <a:latin typeface="Arial" panose="020B0604020202020204" pitchFamily="34" charset="0"/>
                <a:ea typeface="宋体" panose="02010600030101010101" pitchFamily="2" charset="-122"/>
              </a:rPr>
              <a:t>第四阶段可并联或并行办理其他事项</a:t>
            </a:r>
            <a:endParaRPr lang="zh-CN" altLang="en-US" sz="1400" b="1" noProof="0" dirty="0">
              <a:ln>
                <a:noFill/>
              </a:ln>
              <a:solidFill>
                <a:schemeClr val="tx1"/>
              </a:solidFill>
              <a:effectLst/>
              <a:uLnTx/>
              <a:uFillTx/>
              <a:latin typeface="Arial" panose="020B0604020202020204" pitchFamily="34" charset="0"/>
              <a:ea typeface="宋体" panose="02010600030101010101" pitchFamily="2" charset="-122"/>
            </a:endParaRPr>
          </a:p>
        </p:txBody>
      </p:sp>
      <p:sp>
        <p:nvSpPr>
          <p:cNvPr id="20" name="文本框 19"/>
          <p:cNvSpPr txBox="1"/>
          <p:nvPr/>
        </p:nvSpPr>
        <p:spPr>
          <a:xfrm>
            <a:off x="16903700" y="6570980"/>
            <a:ext cx="3131185" cy="633095"/>
          </a:xfrm>
          <a:prstGeom prst="rect">
            <a:avLst/>
          </a:prstGeom>
          <a:solidFill>
            <a:schemeClr val="bg2"/>
          </a:solidFill>
          <a:ln w="0" cmpd="sng">
            <a:solidFill>
              <a:srgbClr val="000000"/>
            </a:solidFill>
            <a:prstDash val="solid"/>
          </a:ln>
        </p:spPr>
        <p:txBody>
          <a:bodyPr wrap="square" bIns="0" rtlCol="0" anchor="ctr" anchorCtr="0">
            <a:noAutofit/>
          </a:bodyPr>
          <a:p>
            <a:pPr algn="ctr">
              <a:buClrTx/>
              <a:buSzTx/>
              <a:buNone/>
            </a:pPr>
            <a:r>
              <a:rPr lang="zh-CN" altLang="en-US" sz="1200" dirty="0">
                <a:ln>
                  <a:noFill/>
                </a:ln>
                <a:solidFill>
                  <a:schemeClr val="tx1"/>
                </a:solidFill>
                <a:latin typeface="+mn-ea"/>
              </a:rPr>
              <a:t>市政公用设施接入</a:t>
            </a:r>
            <a:endParaRPr lang="zh-CN" altLang="en-US" sz="1200" dirty="0">
              <a:ln>
                <a:noFill/>
              </a:ln>
              <a:solidFill>
                <a:schemeClr val="tx1"/>
              </a:solidFill>
              <a:latin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a:xfrm>
            <a:off x="6009005" y="922020"/>
            <a:ext cx="9220200" cy="475615"/>
          </a:xfrm>
          <a:prstGeom prst="rect">
            <a:avLst/>
          </a:prstGeom>
          <a:noFill/>
        </p:spPr>
        <p:txBody>
          <a:bodyPr wrap="square" rtlCol="0">
            <a:spAutoFit/>
          </a:bodyPr>
          <a:lstStyle/>
          <a:p>
            <a:pPr algn="ctr"/>
            <a:r>
              <a:rPr lang="zh-CN" altLang="en-US" sz="2500" dirty="0">
                <a:latin typeface="黑体" panose="02010609060101010101" pitchFamily="49" charset="-122"/>
                <a:ea typeface="黑体" panose="02010609060101010101" pitchFamily="49" charset="-122"/>
              </a:rPr>
              <a:t>竣工验收阶段工作流程图</a:t>
            </a:r>
            <a:endParaRPr lang="zh-CN" altLang="en-US" sz="2500" dirty="0">
              <a:latin typeface="黑体" panose="02010609060101010101" pitchFamily="49" charset="-122"/>
              <a:ea typeface="黑体" panose="02010609060101010101" pitchFamily="49" charset="-122"/>
            </a:endParaRPr>
          </a:p>
        </p:txBody>
      </p:sp>
      <p:sp>
        <p:nvSpPr>
          <p:cNvPr id="8" name="矩形 7"/>
          <p:cNvSpPr/>
          <p:nvPr/>
        </p:nvSpPr>
        <p:spPr>
          <a:xfrm>
            <a:off x="980440" y="6074410"/>
            <a:ext cx="2003425" cy="8648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有关部门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依申请提供</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提前指导服务</a:t>
            </a:r>
            <a:endParaRPr lang="zh-CN" altLang="en-US">
              <a:solidFill>
                <a:schemeClr val="tx1"/>
              </a:solidFill>
              <a:latin typeface="黑体" panose="02010609060101010101" pitchFamily="49" charset="-122"/>
              <a:ea typeface="黑体" panose="02010609060101010101" pitchFamily="49" charset="-122"/>
            </a:endParaRPr>
          </a:p>
        </p:txBody>
      </p:sp>
      <p:sp>
        <p:nvSpPr>
          <p:cNvPr id="10" name="矩形 9"/>
          <p:cNvSpPr/>
          <p:nvPr/>
        </p:nvSpPr>
        <p:spPr>
          <a:xfrm>
            <a:off x="3448050" y="6074410"/>
            <a:ext cx="2003425" cy="8648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委托测绘和检测</a:t>
            </a:r>
            <a:endParaRPr lang="zh-CN" altLang="en-US">
              <a:solidFill>
                <a:schemeClr val="tx1"/>
              </a:solidFill>
              <a:latin typeface="黑体" panose="02010609060101010101" pitchFamily="49" charset="-122"/>
              <a:ea typeface="黑体" panose="02010609060101010101" pitchFamily="49" charset="-122"/>
            </a:endParaRPr>
          </a:p>
        </p:txBody>
      </p:sp>
      <p:sp>
        <p:nvSpPr>
          <p:cNvPr id="11" name="矩形 10"/>
          <p:cNvSpPr/>
          <p:nvPr/>
        </p:nvSpPr>
        <p:spPr>
          <a:xfrm>
            <a:off x="5915660" y="6074410"/>
            <a:ext cx="2003425" cy="8648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建设单位组织</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涉及消防部分的工程竣工验收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13" name="矩形 12"/>
          <p:cNvSpPr/>
          <p:nvPr/>
        </p:nvSpPr>
        <p:spPr>
          <a:xfrm>
            <a:off x="11135995" y="4713605"/>
            <a:ext cx="5709285" cy="8648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自然资源主管部门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（规划核实与土地核验）</a:t>
            </a:r>
            <a:endParaRPr lang="zh-CN" altLang="en-US">
              <a:solidFill>
                <a:schemeClr val="tx1"/>
              </a:solidFill>
              <a:latin typeface="黑体" panose="02010609060101010101" pitchFamily="49" charset="-122"/>
              <a:ea typeface="黑体" panose="02010609060101010101" pitchFamily="49" charset="-122"/>
            </a:endParaRPr>
          </a:p>
        </p:txBody>
      </p:sp>
      <p:sp>
        <p:nvSpPr>
          <p:cNvPr id="14" name="矩形 13"/>
          <p:cNvSpPr/>
          <p:nvPr/>
        </p:nvSpPr>
        <p:spPr>
          <a:xfrm>
            <a:off x="11135995" y="6108065"/>
            <a:ext cx="5709285" cy="8648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住房城乡建设主管部门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（建设工程消防验收或备案）</a:t>
            </a:r>
            <a:endParaRPr lang="zh-CN" altLang="en-US">
              <a:solidFill>
                <a:schemeClr val="tx1"/>
              </a:solidFill>
              <a:latin typeface="黑体" panose="02010609060101010101" pitchFamily="49" charset="-122"/>
              <a:ea typeface="黑体" panose="02010609060101010101" pitchFamily="49" charset="-122"/>
            </a:endParaRPr>
          </a:p>
        </p:txBody>
      </p:sp>
      <p:sp>
        <p:nvSpPr>
          <p:cNvPr id="15" name="矩形 14"/>
          <p:cNvSpPr/>
          <p:nvPr/>
        </p:nvSpPr>
        <p:spPr>
          <a:xfrm>
            <a:off x="11135995" y="7502525"/>
            <a:ext cx="5709285" cy="8648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住房城乡建设主管部门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（建设工程城建档案验收）</a:t>
            </a:r>
            <a:endParaRPr lang="zh-CN" altLang="en-US">
              <a:solidFill>
                <a:schemeClr val="tx1"/>
              </a:solidFill>
              <a:latin typeface="黑体" panose="02010609060101010101" pitchFamily="49" charset="-122"/>
              <a:ea typeface="黑体" panose="02010609060101010101" pitchFamily="49" charset="-122"/>
            </a:endParaRPr>
          </a:p>
        </p:txBody>
      </p:sp>
      <p:sp>
        <p:nvSpPr>
          <p:cNvPr id="17" name="矩形 16"/>
          <p:cNvSpPr/>
          <p:nvPr/>
        </p:nvSpPr>
        <p:spPr>
          <a:xfrm>
            <a:off x="11135995" y="8896985"/>
            <a:ext cx="5709285" cy="864870"/>
          </a:xfrm>
          <a:prstGeom prst="rect">
            <a:avLst/>
          </a:prstGeom>
          <a:noFill/>
          <a:ln w="0" cmpd="sng">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国家安全主管部门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（涉及国家安全事项的建设项目验收）</a:t>
            </a:r>
            <a:endParaRPr lang="zh-CN" altLang="en-US">
              <a:solidFill>
                <a:schemeClr val="tx1"/>
              </a:solidFill>
              <a:latin typeface="黑体" panose="02010609060101010101" pitchFamily="49" charset="-122"/>
              <a:ea typeface="黑体" panose="02010609060101010101" pitchFamily="49" charset="-122"/>
            </a:endParaRPr>
          </a:p>
        </p:txBody>
      </p:sp>
      <p:sp>
        <p:nvSpPr>
          <p:cNvPr id="18" name="矩形 17"/>
          <p:cNvSpPr/>
          <p:nvPr/>
        </p:nvSpPr>
        <p:spPr>
          <a:xfrm>
            <a:off x="11135995" y="10291445"/>
            <a:ext cx="5709285" cy="864870"/>
          </a:xfrm>
          <a:prstGeom prst="rect">
            <a:avLst/>
          </a:prstGeom>
          <a:noFill/>
          <a:ln w="0" cmpd="sng">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气象主管部门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（特定项目雷电防护装置竣工验收）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19" name="矩形 18"/>
          <p:cNvSpPr/>
          <p:nvPr/>
        </p:nvSpPr>
        <p:spPr>
          <a:xfrm>
            <a:off x="10948035" y="3352800"/>
            <a:ext cx="6066155" cy="805878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黑体" panose="02010609060101010101" pitchFamily="49" charset="-122"/>
              <a:ea typeface="黑体" panose="02010609060101010101" pitchFamily="49" charset="-122"/>
            </a:endParaRPr>
          </a:p>
        </p:txBody>
      </p:sp>
      <p:sp>
        <p:nvSpPr>
          <p:cNvPr id="21" name="矩形 20"/>
          <p:cNvSpPr/>
          <p:nvPr/>
        </p:nvSpPr>
        <p:spPr>
          <a:xfrm>
            <a:off x="17461865" y="3352800"/>
            <a:ext cx="2558415" cy="8648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牵头部门汇总意见</a:t>
            </a:r>
            <a:endParaRPr lang="zh-CN" altLang="en-US">
              <a:solidFill>
                <a:schemeClr val="tx1"/>
              </a:solidFill>
              <a:latin typeface="黑体" panose="02010609060101010101" pitchFamily="49" charset="-122"/>
              <a:ea typeface="黑体" panose="02010609060101010101" pitchFamily="49" charset="-122"/>
            </a:endParaRPr>
          </a:p>
        </p:txBody>
      </p:sp>
      <p:sp>
        <p:nvSpPr>
          <p:cNvPr id="22" name="矩形 21"/>
          <p:cNvSpPr/>
          <p:nvPr/>
        </p:nvSpPr>
        <p:spPr>
          <a:xfrm>
            <a:off x="17461865" y="4713605"/>
            <a:ext cx="2558415" cy="8648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建设单位组织</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工程竣工验收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27" name="矩形 26"/>
          <p:cNvSpPr/>
          <p:nvPr/>
        </p:nvSpPr>
        <p:spPr>
          <a:xfrm>
            <a:off x="17462500" y="10815320"/>
            <a:ext cx="2557780" cy="5969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档案归档</a:t>
            </a:r>
            <a:endParaRPr lang="zh-CN" altLang="en-US">
              <a:solidFill>
                <a:schemeClr val="tx1"/>
              </a:solidFill>
              <a:latin typeface="黑体" panose="02010609060101010101" pitchFamily="49" charset="-122"/>
              <a:ea typeface="黑体" panose="02010609060101010101" pitchFamily="49" charset="-122"/>
            </a:endParaRPr>
          </a:p>
        </p:txBody>
      </p:sp>
      <p:sp>
        <p:nvSpPr>
          <p:cNvPr id="28" name="矩形 27"/>
          <p:cNvSpPr/>
          <p:nvPr/>
        </p:nvSpPr>
        <p:spPr>
          <a:xfrm>
            <a:off x="1390015" y="12499975"/>
            <a:ext cx="5298440" cy="6743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排水部门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（排水工程接入验收）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29" name="矩形 28"/>
          <p:cNvSpPr/>
          <p:nvPr/>
        </p:nvSpPr>
        <p:spPr>
          <a:xfrm>
            <a:off x="7888605" y="12499975"/>
            <a:ext cx="5298440" cy="6743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燃气单位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（燃气管道接入验收）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0" name="矩形 29"/>
          <p:cNvSpPr/>
          <p:nvPr/>
        </p:nvSpPr>
        <p:spPr>
          <a:xfrm>
            <a:off x="14387195" y="12499975"/>
            <a:ext cx="5298440" cy="6743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通信单位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（通信设施接入验收）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1" name="矩形 30"/>
          <p:cNvSpPr/>
          <p:nvPr/>
        </p:nvSpPr>
        <p:spPr>
          <a:xfrm>
            <a:off x="1390015" y="13500735"/>
            <a:ext cx="5298440" cy="6743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供电单位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（供电工程接入验收）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2" name="矩形 31"/>
          <p:cNvSpPr/>
          <p:nvPr/>
        </p:nvSpPr>
        <p:spPr>
          <a:xfrm>
            <a:off x="7888605" y="13500735"/>
            <a:ext cx="5298440" cy="6743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供水单位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（供水工程接入验收）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3" name="矩形 32"/>
          <p:cNvSpPr/>
          <p:nvPr/>
        </p:nvSpPr>
        <p:spPr>
          <a:xfrm>
            <a:off x="14387195" y="13500735"/>
            <a:ext cx="5298440" cy="6743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广电单位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（广播电视接入验收）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4" name="矩形 33"/>
          <p:cNvSpPr/>
          <p:nvPr/>
        </p:nvSpPr>
        <p:spPr>
          <a:xfrm>
            <a:off x="980440" y="11905615"/>
            <a:ext cx="19040475" cy="25031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黑体" panose="02010609060101010101" pitchFamily="49" charset="-122"/>
              <a:ea typeface="黑体" panose="02010609060101010101" pitchFamily="49" charset="-122"/>
            </a:endParaRPr>
          </a:p>
        </p:txBody>
      </p:sp>
      <p:sp>
        <p:nvSpPr>
          <p:cNvPr id="35" name="文本框 34"/>
          <p:cNvSpPr txBox="1"/>
          <p:nvPr/>
        </p:nvSpPr>
        <p:spPr>
          <a:xfrm>
            <a:off x="4856480" y="11981815"/>
            <a:ext cx="11927205" cy="398780"/>
          </a:xfrm>
          <a:prstGeom prst="rect">
            <a:avLst/>
          </a:prstGeom>
          <a:noFill/>
        </p:spPr>
        <p:txBody>
          <a:bodyPr wrap="square" rtlCol="0">
            <a:spAutoFit/>
          </a:bodyPr>
          <a:lstStyle/>
          <a:p>
            <a:pPr algn="ctr"/>
            <a:r>
              <a:rPr lang="zh-CN" altLang="en-US" sz="2000" dirty="0">
                <a:latin typeface="黑体" panose="02010609060101010101" pitchFamily="49" charset="-122"/>
                <a:ea typeface="黑体" panose="02010609060101010101" pitchFamily="49" charset="-122"/>
              </a:rPr>
              <a:t>在竣工验收阶段并联办理市政公用服务事项验收接入</a:t>
            </a:r>
            <a:endParaRPr lang="zh-CN" altLang="en-US" sz="2000" dirty="0">
              <a:latin typeface="黑体" panose="02010609060101010101" pitchFamily="49" charset="-122"/>
              <a:ea typeface="黑体" panose="02010609060101010101" pitchFamily="49" charset="-122"/>
            </a:endParaRPr>
          </a:p>
        </p:txBody>
      </p:sp>
      <p:sp>
        <p:nvSpPr>
          <p:cNvPr id="36" name="文本框 35"/>
          <p:cNvSpPr txBox="1"/>
          <p:nvPr/>
        </p:nvSpPr>
        <p:spPr>
          <a:xfrm>
            <a:off x="800735" y="14749780"/>
            <a:ext cx="11634470" cy="553085"/>
          </a:xfrm>
          <a:prstGeom prst="rect">
            <a:avLst/>
          </a:prstGeom>
          <a:noFill/>
        </p:spPr>
        <p:txBody>
          <a:bodyPr wrap="square" rtlCol="0">
            <a:spAutoFit/>
          </a:bodyPr>
          <a:lstStyle/>
          <a:p>
            <a:pPr algn="l">
              <a:lnSpc>
                <a:spcPct val="150000"/>
              </a:lnSpc>
            </a:pPr>
            <a:r>
              <a:rPr lang="zh-CN" altLang="en-US" sz="2000" dirty="0">
                <a:latin typeface="黑体" panose="02010609060101010101" pitchFamily="49" charset="-122"/>
                <a:ea typeface="黑体" panose="02010609060101010101" pitchFamily="49" charset="-122"/>
              </a:rPr>
              <a:t>备注：</a:t>
            </a:r>
            <a:r>
              <a:rPr lang="zh-CN" altLang="en-US" sz="2000" dirty="0">
                <a:latin typeface="黑体" panose="02010609060101010101" pitchFamily="49" charset="-122"/>
                <a:ea typeface="黑体" panose="02010609060101010101" pitchFamily="49" charset="-122"/>
                <a:sym typeface="+mn-ea"/>
              </a:rPr>
              <a:t>根据相关法律法规等规定，</a:t>
            </a:r>
            <a:r>
              <a:rPr lang="zh-CN" altLang="en-US" sz="2000" dirty="0">
                <a:latin typeface="黑体" panose="02010609060101010101" pitchFamily="49" charset="-122"/>
                <a:ea typeface="黑体" panose="02010609060101010101" pitchFamily="49" charset="-122"/>
              </a:rPr>
              <a:t>虚线框内事项为特定项目才需要办理的审批事项。</a:t>
            </a:r>
            <a:endParaRPr lang="zh-CN" altLang="en-US" sz="2000" dirty="0">
              <a:latin typeface="黑体" panose="02010609060101010101" pitchFamily="49" charset="-122"/>
              <a:ea typeface="黑体" panose="02010609060101010101" pitchFamily="49" charset="-122"/>
            </a:endParaRPr>
          </a:p>
        </p:txBody>
      </p:sp>
      <p:sp>
        <p:nvSpPr>
          <p:cNvPr id="37" name="矩形 36"/>
          <p:cNvSpPr/>
          <p:nvPr/>
        </p:nvSpPr>
        <p:spPr>
          <a:xfrm>
            <a:off x="17462500" y="7435215"/>
            <a:ext cx="2558415" cy="28841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黑体" panose="02010609060101010101" pitchFamily="49" charset="-122"/>
              <a:ea typeface="黑体" panose="02010609060101010101" pitchFamily="49" charset="-122"/>
            </a:endParaRPr>
          </a:p>
        </p:txBody>
      </p:sp>
      <p:sp>
        <p:nvSpPr>
          <p:cNvPr id="6" name="矩形 5"/>
          <p:cNvSpPr/>
          <p:nvPr/>
        </p:nvSpPr>
        <p:spPr>
          <a:xfrm>
            <a:off x="12229465" y="3842385"/>
            <a:ext cx="3503930" cy="45847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牵头部门组织联合验收</a:t>
            </a:r>
            <a:endParaRPr lang="zh-CN" altLang="en-US">
              <a:solidFill>
                <a:schemeClr val="tx1"/>
              </a:solidFill>
              <a:latin typeface="黑体" panose="02010609060101010101" pitchFamily="49" charset="-122"/>
              <a:ea typeface="黑体" panose="02010609060101010101" pitchFamily="49" charset="-122"/>
            </a:endParaRPr>
          </a:p>
        </p:txBody>
      </p:sp>
      <p:sp>
        <p:nvSpPr>
          <p:cNvPr id="9" name="矩形 8"/>
          <p:cNvSpPr/>
          <p:nvPr/>
        </p:nvSpPr>
        <p:spPr>
          <a:xfrm>
            <a:off x="8383270" y="6074410"/>
            <a:ext cx="2003425" cy="8648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建设单位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申请联合验收</a:t>
            </a:r>
            <a:endParaRPr lang="zh-CN" altLang="en-US">
              <a:solidFill>
                <a:schemeClr val="tx1"/>
              </a:solidFill>
              <a:latin typeface="黑体" panose="02010609060101010101" pitchFamily="49" charset="-122"/>
              <a:ea typeface="黑体" panose="02010609060101010101" pitchFamily="49" charset="-122"/>
            </a:endParaRPr>
          </a:p>
        </p:txBody>
      </p:sp>
      <p:sp>
        <p:nvSpPr>
          <p:cNvPr id="42" name="矩形 41"/>
          <p:cNvSpPr/>
          <p:nvPr/>
        </p:nvSpPr>
        <p:spPr>
          <a:xfrm>
            <a:off x="17461865" y="6074410"/>
            <a:ext cx="2558415" cy="8648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sym typeface="+mn-ea"/>
              </a:rPr>
              <a:t>建设单位申请</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sym typeface="+mn-ea"/>
              </a:rPr>
              <a:t>竣工验收备案</a:t>
            </a:r>
            <a:endParaRPr lang="zh-CN" altLang="en-US">
              <a:solidFill>
                <a:schemeClr val="tx1"/>
              </a:solidFill>
              <a:latin typeface="黑体" panose="02010609060101010101" pitchFamily="49" charset="-122"/>
              <a:ea typeface="黑体" panose="02010609060101010101" pitchFamily="49" charset="-122"/>
            </a:endParaRPr>
          </a:p>
        </p:txBody>
      </p:sp>
      <p:cxnSp>
        <p:nvCxnSpPr>
          <p:cNvPr id="49" name="肘形连接符 48"/>
          <p:cNvCxnSpPr>
            <a:stCxn id="21" idx="0"/>
            <a:endCxn id="9" idx="0"/>
          </p:cNvCxnSpPr>
          <p:nvPr/>
        </p:nvCxnSpPr>
        <p:spPr>
          <a:xfrm rot="16200000" flipH="1" flipV="1">
            <a:off x="12702540" y="35560"/>
            <a:ext cx="2721610" cy="9356090"/>
          </a:xfrm>
          <a:prstGeom prst="bentConnector3">
            <a:avLst>
              <a:gd name="adj1" fmla="val -41250"/>
            </a:avLst>
          </a:prstGeom>
          <a:ln>
            <a:tailEnd type="triangle" w="med" len="med"/>
          </a:ln>
        </p:spPr>
        <p:style>
          <a:lnRef idx="1">
            <a:schemeClr val="dk1"/>
          </a:lnRef>
          <a:fillRef idx="0">
            <a:schemeClr val="dk1"/>
          </a:fillRef>
          <a:effectRef idx="0">
            <a:schemeClr val="dk1"/>
          </a:effectRef>
          <a:fontRef idx="minor">
            <a:schemeClr val="tx1"/>
          </a:fontRef>
        </p:style>
      </p:cxnSp>
      <p:sp>
        <p:nvSpPr>
          <p:cNvPr id="50" name="文本框 49"/>
          <p:cNvSpPr txBox="1"/>
          <p:nvPr/>
        </p:nvSpPr>
        <p:spPr>
          <a:xfrm>
            <a:off x="9453245" y="2438400"/>
            <a:ext cx="9220200" cy="368300"/>
          </a:xfrm>
          <a:prstGeom prst="rect">
            <a:avLst/>
          </a:prstGeom>
          <a:noFill/>
        </p:spPr>
        <p:txBody>
          <a:bodyPr wrap="square" rtlCol="0">
            <a:spAutoFit/>
          </a:bodyPr>
          <a:lstStyle/>
          <a:p>
            <a:pPr algn="ctr"/>
            <a:r>
              <a:rPr lang="zh-CN" altLang="en-US" sz="1800">
                <a:latin typeface="黑体" panose="02010609060101010101" pitchFamily="49" charset="-122"/>
                <a:ea typeface="黑体" panose="02010609060101010101" pitchFamily="49" charset="-122"/>
              </a:rPr>
              <a:t>联合验收审核不通过，建设单位整改</a:t>
            </a:r>
            <a:endParaRPr lang="zh-CN" altLang="en-US" sz="1800">
              <a:latin typeface="黑体" panose="02010609060101010101" pitchFamily="49" charset="-122"/>
              <a:ea typeface="黑体" panose="02010609060101010101" pitchFamily="49" charset="-122"/>
            </a:endParaRPr>
          </a:p>
        </p:txBody>
      </p:sp>
      <p:cxnSp>
        <p:nvCxnSpPr>
          <p:cNvPr id="51" name="直接箭头连接符 50"/>
          <p:cNvCxnSpPr/>
          <p:nvPr/>
        </p:nvCxnSpPr>
        <p:spPr>
          <a:xfrm flipH="1">
            <a:off x="18741390" y="4211955"/>
            <a:ext cx="2540" cy="50165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2" name="直接箭头连接符 51"/>
          <p:cNvCxnSpPr/>
          <p:nvPr/>
        </p:nvCxnSpPr>
        <p:spPr>
          <a:xfrm flipH="1">
            <a:off x="18741390" y="5578475"/>
            <a:ext cx="2540" cy="50165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3" name="直接箭头连接符 52"/>
          <p:cNvCxnSpPr/>
          <p:nvPr/>
        </p:nvCxnSpPr>
        <p:spPr>
          <a:xfrm flipH="1">
            <a:off x="18743930" y="6939280"/>
            <a:ext cx="2540" cy="50165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4" name="直接箭头连接符 53"/>
          <p:cNvCxnSpPr/>
          <p:nvPr/>
        </p:nvCxnSpPr>
        <p:spPr>
          <a:xfrm flipH="1">
            <a:off x="18782030" y="10319385"/>
            <a:ext cx="2540" cy="50165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8" name="直接箭头连接符 57"/>
          <p:cNvCxnSpPr/>
          <p:nvPr/>
        </p:nvCxnSpPr>
        <p:spPr>
          <a:xfrm flipV="1">
            <a:off x="2995295" y="6553835"/>
            <a:ext cx="441325" cy="127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9" name="直接箭头连接符 58"/>
          <p:cNvCxnSpPr/>
          <p:nvPr/>
        </p:nvCxnSpPr>
        <p:spPr>
          <a:xfrm flipV="1">
            <a:off x="5462905" y="6553835"/>
            <a:ext cx="441325" cy="127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0" name="直接箭头连接符 59"/>
          <p:cNvCxnSpPr/>
          <p:nvPr/>
        </p:nvCxnSpPr>
        <p:spPr>
          <a:xfrm flipV="1">
            <a:off x="7919085" y="6553835"/>
            <a:ext cx="441325" cy="127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1" name="直接箭头连接符 60"/>
          <p:cNvCxnSpPr/>
          <p:nvPr/>
        </p:nvCxnSpPr>
        <p:spPr>
          <a:xfrm flipV="1">
            <a:off x="10447020" y="6553835"/>
            <a:ext cx="441325" cy="127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2" name="直接箭头连接符 61"/>
          <p:cNvCxnSpPr/>
          <p:nvPr/>
        </p:nvCxnSpPr>
        <p:spPr>
          <a:xfrm flipV="1">
            <a:off x="17017365" y="3784600"/>
            <a:ext cx="441325" cy="127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sp>
        <p:nvSpPr>
          <p:cNvPr id="44" name="矩形 43"/>
          <p:cNvSpPr/>
          <p:nvPr/>
        </p:nvSpPr>
        <p:spPr>
          <a:xfrm>
            <a:off x="17616121" y="8115299"/>
            <a:ext cx="2329229" cy="646331"/>
          </a:xfrm>
          <a:prstGeom prst="rect">
            <a:avLst/>
          </a:prstGeom>
        </p:spPr>
        <p:txBody>
          <a:bodyPr wrap="square">
            <a:spAutoFit/>
          </a:bodyPr>
          <a:lstStyle/>
          <a:p>
            <a:pPr algn="ctr"/>
            <a:r>
              <a:rPr lang="zh-CN" altLang="en-US" dirty="0" smtClean="0">
                <a:latin typeface="黑体" panose="02010609060101010101" pitchFamily="49" charset="-122"/>
                <a:ea typeface="黑体" panose="02010609060101010101" pitchFamily="49" charset="-122"/>
              </a:rPr>
              <a:t>城镇排水与污水处理设施竣工验收备案</a:t>
            </a:r>
            <a:endParaRPr lang="zh-CN" altLang="en-US" dirty="0">
              <a:latin typeface="黑体" panose="02010609060101010101" pitchFamily="49" charset="-122"/>
              <a:ea typeface="黑体" panose="02010609060101010101" pitchFamily="49" charset="-122"/>
            </a:endParaRPr>
          </a:p>
        </p:txBody>
      </p:sp>
    </p:spTree>
  </p:cSld>
  <p:clrMapOvr>
    <a:masterClrMapping/>
  </p:clrMapOvr>
</p:sld>
</file>

<file path=ppt/tags/tag1.xml><?xml version="1.0" encoding="utf-8"?>
<p:tagLst xmlns:p="http://schemas.openxmlformats.org/presentationml/2006/main">
  <p:tag name="WM_BEAUTIFY_ZORDER_FLAG_TAG" val="8"/>
</p:tagLst>
</file>

<file path=ppt/tags/tag10.xml><?xml version="1.0" encoding="utf-8"?>
<p:tagLst xmlns:p="http://schemas.openxmlformats.org/presentationml/2006/main">
  <p:tag name="WM_BEAUTIFY_ZORDER_FLAG_TAG" val="6"/>
</p:tagLst>
</file>

<file path=ppt/tags/tag11.xml><?xml version="1.0" encoding="utf-8"?>
<p:tagLst xmlns:p="http://schemas.openxmlformats.org/presentationml/2006/main">
  <p:tag name="WM_BEAUTIFY_ZORDER_FLAG_TAG" val="6"/>
</p:tagLst>
</file>

<file path=ppt/tags/tag2.xml><?xml version="1.0" encoding="utf-8"?>
<p:tagLst xmlns:p="http://schemas.openxmlformats.org/presentationml/2006/main">
  <p:tag name="WM_BEAUTIFY_ZORDER_FLAG_TAG" val="16"/>
</p:tagLst>
</file>

<file path=ppt/tags/tag3.xml><?xml version="1.0" encoding="utf-8"?>
<p:tagLst xmlns:p="http://schemas.openxmlformats.org/presentationml/2006/main">
  <p:tag name="WM_BEAUTIFY_ZORDER_FLAG_TAG" val="18"/>
</p:tagLst>
</file>

<file path=ppt/tags/tag4.xml><?xml version="1.0" encoding="utf-8"?>
<p:tagLst xmlns:p="http://schemas.openxmlformats.org/presentationml/2006/main">
  <p:tag name="WM_BEAUTIFY_ZORDER_FLAG_TAG" val="23"/>
</p:tagLst>
</file>

<file path=ppt/tags/tag5.xml><?xml version="1.0" encoding="utf-8"?>
<p:tagLst xmlns:p="http://schemas.openxmlformats.org/presentationml/2006/main">
  <p:tag name="WM_BEAUTIFY_ZORDER_FLAG_TAG" val="26"/>
</p:tagLst>
</file>

<file path=ppt/tags/tag6.xml><?xml version="1.0" encoding="utf-8"?>
<p:tagLst xmlns:p="http://schemas.openxmlformats.org/presentationml/2006/main">
  <p:tag name="WM_BEAUTIFY_ZORDER_FLAG_TAG" val="19"/>
</p:tagLst>
</file>

<file path=ppt/tags/tag7.xml><?xml version="1.0" encoding="utf-8"?>
<p:tagLst xmlns:p="http://schemas.openxmlformats.org/presentationml/2006/main">
  <p:tag name="WM_BEAUTIFY_ZORDER_FLAG_TAG" val="12"/>
</p:tagLst>
</file>

<file path=ppt/tags/tag8.xml><?xml version="1.0" encoding="utf-8"?>
<p:tagLst xmlns:p="http://schemas.openxmlformats.org/presentationml/2006/main">
  <p:tag name="WM_BEAUTIFY_ZORDER_FLAG_TAG" val="6"/>
</p:tagLst>
</file>

<file path=ppt/tags/tag9.xml><?xml version="1.0" encoding="utf-8"?>
<p:tagLst xmlns:p="http://schemas.openxmlformats.org/presentationml/2006/main">
  <p:tag name="WM_BEAUTIFY_ZORDER_FLAG_TAG" val="22"/>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2121</Words>
  <Application>WPS 演示</Application>
  <PresentationFormat>自定义</PresentationFormat>
  <Paragraphs>174</Paragraphs>
  <Slides>2</Slides>
  <Notes>1</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vt:i4>
      </vt:variant>
    </vt:vector>
  </HeadingPairs>
  <TitlesOfParts>
    <vt:vector size="14" baseType="lpstr">
      <vt:lpstr>Arial</vt:lpstr>
      <vt:lpstr>宋体</vt:lpstr>
      <vt:lpstr>Wingdings</vt:lpstr>
      <vt:lpstr>Calibri</vt:lpstr>
      <vt:lpstr>等线</vt:lpstr>
      <vt:lpstr>黑体</vt:lpstr>
      <vt:lpstr>Arial</vt:lpstr>
      <vt:lpstr>微软雅黑</vt:lpstr>
      <vt:lpstr>Arial Unicode MS</vt:lpstr>
      <vt:lpstr>等线 Light</vt:lpstr>
      <vt:lpstr>Calibri Light</vt:lpstr>
      <vt:lpstr>Office 主题​​</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dc:creator>
  <cp:lastModifiedBy>Admin</cp:lastModifiedBy>
  <cp:revision>99</cp:revision>
  <dcterms:created xsi:type="dcterms:W3CDTF">2021-09-22T06:50:00Z</dcterms:created>
  <dcterms:modified xsi:type="dcterms:W3CDTF">2022-01-25T07:40:25Z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2052-11.1.0.11194</vt:lpwstr>
  </property>
  <property fmtid="{D5CDD505-2E9C-101B-9397-08002B2CF9AE}" pid="3" name="ICV">
    <vt:lpwstr>AD6D269BE02541C3B22DF6174DB2293B</vt:lpwstr>
  </property>
</Properties>
</file>